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5" r:id="rId1"/>
  </p:sldMasterIdLst>
  <p:notesMasterIdLst>
    <p:notesMasterId r:id="rId59"/>
  </p:notesMasterIdLst>
  <p:sldIdLst>
    <p:sldId id="256" r:id="rId2"/>
    <p:sldId id="284" r:id="rId3"/>
    <p:sldId id="296" r:id="rId4"/>
    <p:sldId id="349" r:id="rId5"/>
    <p:sldId id="285" r:id="rId6"/>
    <p:sldId id="286" r:id="rId7"/>
    <p:sldId id="287" r:id="rId8"/>
    <p:sldId id="288" r:id="rId9"/>
    <p:sldId id="289" r:id="rId10"/>
    <p:sldId id="292" r:id="rId11"/>
    <p:sldId id="291" r:id="rId12"/>
    <p:sldId id="294" r:id="rId13"/>
    <p:sldId id="293" r:id="rId14"/>
    <p:sldId id="347" r:id="rId15"/>
    <p:sldId id="348" r:id="rId16"/>
    <p:sldId id="295" r:id="rId17"/>
    <p:sldId id="301" r:id="rId18"/>
    <p:sldId id="279" r:id="rId19"/>
    <p:sldId id="297" r:id="rId20"/>
    <p:sldId id="305" r:id="rId21"/>
    <p:sldId id="306" r:id="rId22"/>
    <p:sldId id="307" r:id="rId23"/>
    <p:sldId id="303" r:id="rId24"/>
    <p:sldId id="308" r:id="rId25"/>
    <p:sldId id="309" r:id="rId26"/>
    <p:sldId id="310" r:id="rId27"/>
    <p:sldId id="311" r:id="rId28"/>
    <p:sldId id="313" r:id="rId29"/>
    <p:sldId id="315" r:id="rId30"/>
    <p:sldId id="314" r:id="rId31"/>
    <p:sldId id="316" r:id="rId32"/>
    <p:sldId id="331" r:id="rId33"/>
    <p:sldId id="332" r:id="rId34"/>
    <p:sldId id="343" r:id="rId35"/>
    <p:sldId id="344" r:id="rId36"/>
    <p:sldId id="318" r:id="rId37"/>
    <p:sldId id="319" r:id="rId38"/>
    <p:sldId id="320" r:id="rId39"/>
    <p:sldId id="329" r:id="rId40"/>
    <p:sldId id="341" r:id="rId41"/>
    <p:sldId id="342" r:id="rId42"/>
    <p:sldId id="321" r:id="rId43"/>
    <p:sldId id="346" r:id="rId44"/>
    <p:sldId id="322" r:id="rId45"/>
    <p:sldId id="323" r:id="rId46"/>
    <p:sldId id="324" r:id="rId47"/>
    <p:sldId id="325" r:id="rId48"/>
    <p:sldId id="326" r:id="rId49"/>
    <p:sldId id="327" r:id="rId50"/>
    <p:sldId id="333" r:id="rId51"/>
    <p:sldId id="334" r:id="rId52"/>
    <p:sldId id="335" r:id="rId53"/>
    <p:sldId id="336" r:id="rId54"/>
    <p:sldId id="337" r:id="rId55"/>
    <p:sldId id="338" r:id="rId56"/>
    <p:sldId id="340" r:id="rId57"/>
    <p:sldId id="2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6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E0B96-A0E3-42B1-8654-7191B249AB04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709710-CCD8-471F-B791-E85C0089C537}">
      <dgm:prSet/>
      <dgm:spPr/>
      <dgm:t>
        <a:bodyPr/>
        <a:lstStyle/>
        <a:p>
          <a:r>
            <a:rPr lang="es-ES_tradnl"/>
            <a:t>Complejidad temporal</a:t>
          </a:r>
          <a:endParaRPr lang="en-US"/>
        </a:p>
      </dgm:t>
    </dgm:pt>
    <dgm:pt modelId="{1B70E0FC-2233-4CA6-BB13-3947D6EBCAA8}" type="parTrans" cxnId="{59EB19FE-0F23-462C-A344-21B3EEAB0454}">
      <dgm:prSet/>
      <dgm:spPr/>
      <dgm:t>
        <a:bodyPr/>
        <a:lstStyle/>
        <a:p>
          <a:endParaRPr lang="en-US"/>
        </a:p>
      </dgm:t>
    </dgm:pt>
    <dgm:pt modelId="{9FF6E091-8C74-47E8-A161-FFE4FD32C273}" type="sibTrans" cxnId="{59EB19FE-0F23-462C-A344-21B3EEAB0454}">
      <dgm:prSet/>
      <dgm:spPr/>
      <dgm:t>
        <a:bodyPr/>
        <a:lstStyle/>
        <a:p>
          <a:endParaRPr lang="en-US"/>
        </a:p>
      </dgm:t>
    </dgm:pt>
    <dgm:pt modelId="{FC442C1F-0A2F-40BD-AFA9-4D283C1B6EC5}">
      <dgm:prSet/>
      <dgm:spPr/>
      <dgm:t>
        <a:bodyPr/>
        <a:lstStyle/>
        <a:p>
          <a:r>
            <a:rPr lang="es-ES_tradnl"/>
            <a:t>Importancia</a:t>
          </a:r>
          <a:endParaRPr lang="en-US"/>
        </a:p>
      </dgm:t>
    </dgm:pt>
    <dgm:pt modelId="{715FDDF0-16E5-4CA7-A06C-5704E1B0468E}" type="parTrans" cxnId="{1737204D-8E8C-4769-9EE1-9D42E2DE29CF}">
      <dgm:prSet/>
      <dgm:spPr/>
      <dgm:t>
        <a:bodyPr/>
        <a:lstStyle/>
        <a:p>
          <a:endParaRPr lang="en-US"/>
        </a:p>
      </dgm:t>
    </dgm:pt>
    <dgm:pt modelId="{5BFF5B5A-4AF1-4DC7-AE46-CA3BE56CD22C}" type="sibTrans" cxnId="{1737204D-8E8C-4769-9EE1-9D42E2DE29CF}">
      <dgm:prSet/>
      <dgm:spPr/>
      <dgm:t>
        <a:bodyPr/>
        <a:lstStyle/>
        <a:p>
          <a:endParaRPr lang="en-US"/>
        </a:p>
      </dgm:t>
    </dgm:pt>
    <dgm:pt modelId="{DF97EF8A-5E72-4975-A0D2-D146E579F2B8}">
      <dgm:prSet/>
      <dgm:spPr/>
      <dgm:t>
        <a:bodyPr/>
        <a:lstStyle/>
        <a:p>
          <a:r>
            <a:rPr lang="es-ES_tradnl"/>
            <a:t>Notación Big O</a:t>
          </a:r>
          <a:endParaRPr lang="en-US"/>
        </a:p>
      </dgm:t>
    </dgm:pt>
    <dgm:pt modelId="{17B6A9CB-CF6D-49A9-90DD-CFAB108A6C32}" type="parTrans" cxnId="{E86D803C-6362-4A35-BB4A-C4797A72E91E}">
      <dgm:prSet/>
      <dgm:spPr/>
      <dgm:t>
        <a:bodyPr/>
        <a:lstStyle/>
        <a:p>
          <a:endParaRPr lang="en-US"/>
        </a:p>
      </dgm:t>
    </dgm:pt>
    <dgm:pt modelId="{70270F42-1209-4203-A5E5-31ED3C893FAD}" type="sibTrans" cxnId="{E86D803C-6362-4A35-BB4A-C4797A72E91E}">
      <dgm:prSet/>
      <dgm:spPr/>
      <dgm:t>
        <a:bodyPr/>
        <a:lstStyle/>
        <a:p>
          <a:endParaRPr lang="en-US"/>
        </a:p>
      </dgm:t>
    </dgm:pt>
    <dgm:pt modelId="{3BCCBA7C-DE21-44EA-B936-BA6308CD7E08}">
      <dgm:prSet/>
      <dgm:spPr/>
      <dgm:t>
        <a:bodyPr/>
        <a:lstStyle/>
        <a:p>
          <a:r>
            <a:rPr lang="es-ES_tradnl"/>
            <a:t>Definición</a:t>
          </a:r>
          <a:endParaRPr lang="en-US"/>
        </a:p>
      </dgm:t>
    </dgm:pt>
    <dgm:pt modelId="{DFB38160-47F9-4E43-B7E2-B9F5AA054B2C}" type="parTrans" cxnId="{522C60E8-262A-40B7-9B9A-50FD1A820EF1}">
      <dgm:prSet/>
      <dgm:spPr/>
      <dgm:t>
        <a:bodyPr/>
        <a:lstStyle/>
        <a:p>
          <a:endParaRPr lang="en-US"/>
        </a:p>
      </dgm:t>
    </dgm:pt>
    <dgm:pt modelId="{DADE86DE-D383-4949-803B-50EE6718E5D6}" type="sibTrans" cxnId="{522C60E8-262A-40B7-9B9A-50FD1A820EF1}">
      <dgm:prSet/>
      <dgm:spPr/>
      <dgm:t>
        <a:bodyPr/>
        <a:lstStyle/>
        <a:p>
          <a:endParaRPr lang="en-US"/>
        </a:p>
      </dgm:t>
    </dgm:pt>
    <dgm:pt modelId="{C2BBDDEF-32AE-4F45-8C28-C4C3EDF6E67D}">
      <dgm:prSet/>
      <dgm:spPr/>
      <dgm:t>
        <a:bodyPr/>
        <a:lstStyle/>
        <a:p>
          <a:r>
            <a:rPr lang="es-ES_tradnl"/>
            <a:t>Ejemplos</a:t>
          </a:r>
          <a:endParaRPr lang="en-US"/>
        </a:p>
      </dgm:t>
    </dgm:pt>
    <dgm:pt modelId="{6165F3AB-F873-4FCC-9FB8-284EC0FD0B68}" type="parTrans" cxnId="{C9A82310-6119-49B6-8C54-F795C6D4CBA9}">
      <dgm:prSet/>
      <dgm:spPr/>
      <dgm:t>
        <a:bodyPr/>
        <a:lstStyle/>
        <a:p>
          <a:endParaRPr lang="en-US"/>
        </a:p>
      </dgm:t>
    </dgm:pt>
    <dgm:pt modelId="{A3C8FBAB-E02A-48D4-B197-5A9FE2E2424A}" type="sibTrans" cxnId="{C9A82310-6119-49B6-8C54-F795C6D4CBA9}">
      <dgm:prSet/>
      <dgm:spPr/>
      <dgm:t>
        <a:bodyPr/>
        <a:lstStyle/>
        <a:p>
          <a:endParaRPr lang="en-US"/>
        </a:p>
      </dgm:t>
    </dgm:pt>
    <dgm:pt modelId="{E86CA88D-C861-43C4-8F39-21EF98E6C15A}">
      <dgm:prSet/>
      <dgm:spPr/>
      <dgm:t>
        <a:bodyPr/>
        <a:lstStyle/>
        <a:p>
          <a:r>
            <a:rPr lang="es-ES_tradnl"/>
            <a:t>Ejemplo de problema de la OMI</a:t>
          </a:r>
          <a:endParaRPr lang="en-US"/>
        </a:p>
      </dgm:t>
    </dgm:pt>
    <dgm:pt modelId="{880A6E3E-124F-4466-8698-61F7AE0F084B}" type="parTrans" cxnId="{1A571479-55B4-4A59-AFC4-6CBD8361BCD4}">
      <dgm:prSet/>
      <dgm:spPr/>
      <dgm:t>
        <a:bodyPr/>
        <a:lstStyle/>
        <a:p>
          <a:endParaRPr lang="en-US"/>
        </a:p>
      </dgm:t>
    </dgm:pt>
    <dgm:pt modelId="{40E36B99-6419-4F42-A253-71D887621A42}" type="sibTrans" cxnId="{1A571479-55B4-4A59-AFC4-6CBD8361BCD4}">
      <dgm:prSet/>
      <dgm:spPr/>
      <dgm:t>
        <a:bodyPr/>
        <a:lstStyle/>
        <a:p>
          <a:endParaRPr lang="en-US"/>
        </a:p>
      </dgm:t>
    </dgm:pt>
    <dgm:pt modelId="{220BBF36-256B-4277-8153-89CB84D5A911}">
      <dgm:prSet/>
      <dgm:spPr/>
      <dgm:t>
        <a:bodyPr/>
        <a:lstStyle/>
        <a:p>
          <a:r>
            <a:rPr lang="es-ES_tradnl" dirty="0"/>
            <a:t>Estructuras de datos comunes en C++</a:t>
          </a:r>
          <a:endParaRPr lang="en-US" dirty="0"/>
        </a:p>
      </dgm:t>
    </dgm:pt>
    <dgm:pt modelId="{64FDEDC6-64C5-45FA-9D40-A85490FA7A5A}" type="parTrans" cxnId="{20E673AB-D5F4-4A18-B024-9EF1CD44BAC7}">
      <dgm:prSet/>
      <dgm:spPr/>
      <dgm:t>
        <a:bodyPr/>
        <a:lstStyle/>
        <a:p>
          <a:endParaRPr lang="en-US"/>
        </a:p>
      </dgm:t>
    </dgm:pt>
    <dgm:pt modelId="{19DD44CE-8492-4D17-95C5-1A12E849B7C5}" type="sibTrans" cxnId="{20E673AB-D5F4-4A18-B024-9EF1CD44BAC7}">
      <dgm:prSet/>
      <dgm:spPr/>
      <dgm:t>
        <a:bodyPr/>
        <a:lstStyle/>
        <a:p>
          <a:endParaRPr lang="en-US"/>
        </a:p>
      </dgm:t>
    </dgm:pt>
    <dgm:pt modelId="{5EBEA86C-3952-4691-8A50-7A70BAD57FB0}">
      <dgm:prSet/>
      <dgm:spPr/>
      <dgm:t>
        <a:bodyPr/>
        <a:lstStyle/>
        <a:p>
          <a:r>
            <a:rPr lang="es-ES_tradnl"/>
            <a:t>Vector</a:t>
          </a:r>
          <a:endParaRPr lang="en-US"/>
        </a:p>
      </dgm:t>
    </dgm:pt>
    <dgm:pt modelId="{C5DAACA7-AB39-4827-ACC5-8A873CCDDF5D}" type="parTrans" cxnId="{1D295E44-BADE-4163-960B-FCB44B45311F}">
      <dgm:prSet/>
      <dgm:spPr/>
      <dgm:t>
        <a:bodyPr/>
        <a:lstStyle/>
        <a:p>
          <a:endParaRPr lang="en-US"/>
        </a:p>
      </dgm:t>
    </dgm:pt>
    <dgm:pt modelId="{7B316506-D023-43B2-8CDD-F26E9428B109}" type="sibTrans" cxnId="{1D295E44-BADE-4163-960B-FCB44B45311F}">
      <dgm:prSet/>
      <dgm:spPr/>
      <dgm:t>
        <a:bodyPr/>
        <a:lstStyle/>
        <a:p>
          <a:endParaRPr lang="en-US"/>
        </a:p>
      </dgm:t>
    </dgm:pt>
    <dgm:pt modelId="{D0719FF5-1AB5-4D8A-A00E-C237A6F7BC7E}">
      <dgm:prSet/>
      <dgm:spPr/>
      <dgm:t>
        <a:bodyPr/>
        <a:lstStyle/>
        <a:p>
          <a:r>
            <a:rPr lang="es-ES_tradnl"/>
            <a:t>Set</a:t>
          </a:r>
          <a:endParaRPr lang="en-US"/>
        </a:p>
      </dgm:t>
    </dgm:pt>
    <dgm:pt modelId="{E280A05D-D54F-45D4-B79F-0E4EB986FEF6}" type="parTrans" cxnId="{69DB7345-268F-4A9B-B384-BF7F0BA5E836}">
      <dgm:prSet/>
      <dgm:spPr/>
      <dgm:t>
        <a:bodyPr/>
        <a:lstStyle/>
        <a:p>
          <a:endParaRPr lang="en-US"/>
        </a:p>
      </dgm:t>
    </dgm:pt>
    <dgm:pt modelId="{DC4625DB-4556-4188-9F48-A1D42CF33186}" type="sibTrans" cxnId="{69DB7345-268F-4A9B-B384-BF7F0BA5E836}">
      <dgm:prSet/>
      <dgm:spPr/>
      <dgm:t>
        <a:bodyPr/>
        <a:lstStyle/>
        <a:p>
          <a:endParaRPr lang="en-US"/>
        </a:p>
      </dgm:t>
    </dgm:pt>
    <dgm:pt modelId="{33E5BA62-0013-4793-A507-4477054A1C85}">
      <dgm:prSet/>
      <dgm:spPr/>
      <dgm:t>
        <a:bodyPr/>
        <a:lstStyle/>
        <a:p>
          <a:r>
            <a:rPr lang="es-ES_tradnl"/>
            <a:t>Map</a:t>
          </a:r>
          <a:endParaRPr lang="en-US"/>
        </a:p>
      </dgm:t>
    </dgm:pt>
    <dgm:pt modelId="{A29F016A-80A5-472E-B677-7C3F5267903F}" type="parTrans" cxnId="{F1E67B0F-9BA4-461B-9ECB-E4BF5D11DC8C}">
      <dgm:prSet/>
      <dgm:spPr/>
      <dgm:t>
        <a:bodyPr/>
        <a:lstStyle/>
        <a:p>
          <a:endParaRPr lang="en-US"/>
        </a:p>
      </dgm:t>
    </dgm:pt>
    <dgm:pt modelId="{638E9D81-CAAC-452E-A64D-AE22E9F44439}" type="sibTrans" cxnId="{F1E67B0F-9BA4-461B-9ECB-E4BF5D11DC8C}">
      <dgm:prSet/>
      <dgm:spPr/>
      <dgm:t>
        <a:bodyPr/>
        <a:lstStyle/>
        <a:p>
          <a:endParaRPr lang="en-US"/>
        </a:p>
      </dgm:t>
    </dgm:pt>
    <dgm:pt modelId="{BF6519B4-A30C-47CF-BDEB-CDBD0EC05F40}">
      <dgm:prSet/>
      <dgm:spPr/>
      <dgm:t>
        <a:bodyPr/>
        <a:lstStyle/>
        <a:p>
          <a:r>
            <a:rPr lang="es-ES_tradnl" dirty="0"/>
            <a:t>Ejemplo de problema de </a:t>
          </a:r>
          <a:r>
            <a:rPr lang="es-ES_tradnl" dirty="0" err="1"/>
            <a:t>UVa</a:t>
          </a:r>
          <a:endParaRPr lang="en-US" dirty="0"/>
        </a:p>
      </dgm:t>
    </dgm:pt>
    <dgm:pt modelId="{DD378A8E-B025-496D-B6A9-0F4F9CDF752B}" type="parTrans" cxnId="{8360CCCA-237B-4E9B-A5CD-5B49E9326BBC}">
      <dgm:prSet/>
      <dgm:spPr/>
      <dgm:t>
        <a:bodyPr/>
        <a:lstStyle/>
        <a:p>
          <a:endParaRPr lang="en-US"/>
        </a:p>
      </dgm:t>
    </dgm:pt>
    <dgm:pt modelId="{F8E81312-4ED8-4F71-B215-9923C7BCFEC5}" type="sibTrans" cxnId="{8360CCCA-237B-4E9B-A5CD-5B49E9326BBC}">
      <dgm:prSet/>
      <dgm:spPr/>
      <dgm:t>
        <a:bodyPr/>
        <a:lstStyle/>
        <a:p>
          <a:endParaRPr lang="en-US"/>
        </a:p>
      </dgm:t>
    </dgm:pt>
    <dgm:pt modelId="{344A65C0-A708-4656-9752-DAC1CE54F373}">
      <dgm:prSet/>
      <dgm:spPr/>
      <dgm:t>
        <a:bodyPr/>
        <a:lstStyle/>
        <a:p>
          <a:r>
            <a:rPr lang="es-ES_tradnl"/>
            <a:t>Teoría de números</a:t>
          </a:r>
          <a:endParaRPr lang="en-US"/>
        </a:p>
      </dgm:t>
    </dgm:pt>
    <dgm:pt modelId="{22A1B96F-4A74-4B67-A9DC-6D11E2A2AB46}" type="parTrans" cxnId="{B2D05E99-6F6A-43D5-86D4-94C4C28644CD}">
      <dgm:prSet/>
      <dgm:spPr/>
      <dgm:t>
        <a:bodyPr/>
        <a:lstStyle/>
        <a:p>
          <a:endParaRPr lang="en-US"/>
        </a:p>
      </dgm:t>
    </dgm:pt>
    <dgm:pt modelId="{AB503362-1EEE-4AC4-9970-3BCEB115F962}" type="sibTrans" cxnId="{B2D05E99-6F6A-43D5-86D4-94C4C28644CD}">
      <dgm:prSet/>
      <dgm:spPr/>
      <dgm:t>
        <a:bodyPr/>
        <a:lstStyle/>
        <a:p>
          <a:endParaRPr lang="en-US"/>
        </a:p>
      </dgm:t>
    </dgm:pt>
    <dgm:pt modelId="{E0C8AE22-EBC1-4CE5-9F81-8426C30C0D29}">
      <dgm:prSet/>
      <dgm:spPr/>
      <dgm:t>
        <a:bodyPr/>
        <a:lstStyle/>
        <a:p>
          <a:r>
            <a:rPr lang="es-ES_tradnl" dirty="0"/>
            <a:t>Números primos</a:t>
          </a:r>
          <a:endParaRPr lang="en-US" dirty="0"/>
        </a:p>
      </dgm:t>
    </dgm:pt>
    <dgm:pt modelId="{2DF33882-BA1A-41F6-A8FC-CD39FAB6E572}" type="parTrans" cxnId="{F96A0372-DCFA-41A8-A28C-AAAB4314FC74}">
      <dgm:prSet/>
      <dgm:spPr/>
      <dgm:t>
        <a:bodyPr/>
        <a:lstStyle/>
        <a:p>
          <a:endParaRPr lang="en-US"/>
        </a:p>
      </dgm:t>
    </dgm:pt>
    <dgm:pt modelId="{2D04D94E-C11D-4297-87E6-FA5725BC66CB}" type="sibTrans" cxnId="{F96A0372-DCFA-41A8-A28C-AAAB4314FC74}">
      <dgm:prSet/>
      <dgm:spPr/>
      <dgm:t>
        <a:bodyPr/>
        <a:lstStyle/>
        <a:p>
          <a:endParaRPr lang="en-US"/>
        </a:p>
      </dgm:t>
    </dgm:pt>
    <dgm:pt modelId="{778FC9E5-C1B3-4915-91A0-332D678F9954}">
      <dgm:prSet/>
      <dgm:spPr/>
      <dgm:t>
        <a:bodyPr/>
        <a:lstStyle/>
        <a:p>
          <a:r>
            <a:rPr lang="es-ES_tradnl" dirty="0"/>
            <a:t>Factorización canónica</a:t>
          </a:r>
          <a:endParaRPr lang="en-US" dirty="0"/>
        </a:p>
      </dgm:t>
    </dgm:pt>
    <dgm:pt modelId="{AC556A54-4A68-4686-A3BA-1B4C2282F520}" type="parTrans" cxnId="{98AB2CB3-A3F5-4C63-B359-D5DD3E86901D}">
      <dgm:prSet/>
      <dgm:spPr/>
      <dgm:t>
        <a:bodyPr/>
        <a:lstStyle/>
        <a:p>
          <a:endParaRPr lang="en-US"/>
        </a:p>
      </dgm:t>
    </dgm:pt>
    <dgm:pt modelId="{47D6054C-2A46-4FE7-AA25-8C3F9C320D95}" type="sibTrans" cxnId="{98AB2CB3-A3F5-4C63-B359-D5DD3E86901D}">
      <dgm:prSet/>
      <dgm:spPr/>
      <dgm:t>
        <a:bodyPr/>
        <a:lstStyle/>
        <a:p>
          <a:endParaRPr lang="en-US"/>
        </a:p>
      </dgm:t>
    </dgm:pt>
    <dgm:pt modelId="{B0C3F5C3-47EB-4697-A348-7FD739AE21E9}">
      <dgm:prSet/>
      <dgm:spPr/>
      <dgm:t>
        <a:bodyPr/>
        <a:lstStyle/>
        <a:p>
          <a:r>
            <a:rPr lang="es-ES_tradnl" dirty="0"/>
            <a:t>GCD y </a:t>
          </a:r>
          <a:r>
            <a:rPr lang="es-ES_tradnl" dirty="0" err="1"/>
            <a:t>lcm</a:t>
          </a:r>
          <a:endParaRPr lang="en-US" dirty="0"/>
        </a:p>
      </dgm:t>
    </dgm:pt>
    <dgm:pt modelId="{303006EA-8348-4479-97D1-E89D1FE9CFBA}" type="parTrans" cxnId="{D06E2AF2-19FE-433A-8A3B-23687142865D}">
      <dgm:prSet/>
      <dgm:spPr/>
      <dgm:t>
        <a:bodyPr/>
        <a:lstStyle/>
        <a:p>
          <a:endParaRPr lang="en-US"/>
        </a:p>
      </dgm:t>
    </dgm:pt>
    <dgm:pt modelId="{61972DF7-65B0-43BB-A0E6-B9F487B67454}" type="sibTrans" cxnId="{D06E2AF2-19FE-433A-8A3B-23687142865D}">
      <dgm:prSet/>
      <dgm:spPr/>
      <dgm:t>
        <a:bodyPr/>
        <a:lstStyle/>
        <a:p>
          <a:endParaRPr lang="en-US"/>
        </a:p>
      </dgm:t>
    </dgm:pt>
    <dgm:pt modelId="{BBDDCAFA-33B2-4E0E-8110-EC7C632E58BB}">
      <dgm:prSet/>
      <dgm:spPr/>
      <dgm:t>
        <a:bodyPr/>
        <a:lstStyle/>
        <a:p>
          <a:r>
            <a:rPr lang="es-ES_tradnl" dirty="0"/>
            <a:t>Ejemplo de problema del ACM ICPC</a:t>
          </a:r>
          <a:endParaRPr lang="en-US" dirty="0"/>
        </a:p>
      </dgm:t>
    </dgm:pt>
    <dgm:pt modelId="{796A050A-6EC5-4145-88E8-8B2E775735DA}" type="parTrans" cxnId="{3E13A9FB-6E03-4C53-BC0A-427220053827}">
      <dgm:prSet/>
      <dgm:spPr/>
      <dgm:t>
        <a:bodyPr/>
        <a:lstStyle/>
        <a:p>
          <a:endParaRPr lang="en-US"/>
        </a:p>
      </dgm:t>
    </dgm:pt>
    <dgm:pt modelId="{42B7B2B1-9638-4D04-94EB-D0799AEA4BCD}" type="sibTrans" cxnId="{3E13A9FB-6E03-4C53-BC0A-427220053827}">
      <dgm:prSet/>
      <dgm:spPr/>
      <dgm:t>
        <a:bodyPr/>
        <a:lstStyle/>
        <a:p>
          <a:endParaRPr lang="en-US"/>
        </a:p>
      </dgm:t>
    </dgm:pt>
    <dgm:pt modelId="{83065539-DD6D-CF43-874A-6F52F5C5D943}">
      <dgm:prSet/>
      <dgm:spPr/>
      <dgm:t>
        <a:bodyPr/>
        <a:lstStyle/>
        <a:p>
          <a:r>
            <a:rPr lang="en-US" dirty="0" err="1"/>
            <a:t>Divisibilidad</a:t>
          </a:r>
          <a:endParaRPr lang="en-US" dirty="0"/>
        </a:p>
      </dgm:t>
    </dgm:pt>
    <dgm:pt modelId="{3EF6AD43-508E-E244-9D2B-78EF34152B81}" type="parTrans" cxnId="{1E0DBB4E-5845-1244-87DB-CDF6ABA2BB3C}">
      <dgm:prSet/>
      <dgm:spPr/>
      <dgm:t>
        <a:bodyPr/>
        <a:lstStyle/>
        <a:p>
          <a:endParaRPr lang="en-US"/>
        </a:p>
      </dgm:t>
    </dgm:pt>
    <dgm:pt modelId="{12768165-A125-0E45-A72F-2A783445546E}" type="sibTrans" cxnId="{1E0DBB4E-5845-1244-87DB-CDF6ABA2BB3C}">
      <dgm:prSet/>
      <dgm:spPr/>
      <dgm:t>
        <a:bodyPr/>
        <a:lstStyle/>
        <a:p>
          <a:endParaRPr lang="en-US"/>
        </a:p>
      </dgm:t>
    </dgm:pt>
    <dgm:pt modelId="{73FE6777-370E-064C-B7AA-62048F57147C}" type="pres">
      <dgm:prSet presAssocID="{01DE0B96-A0E3-42B1-8654-7191B249AB04}" presName="linear" presStyleCnt="0">
        <dgm:presLayoutVars>
          <dgm:dir/>
          <dgm:animLvl val="lvl"/>
          <dgm:resizeHandles val="exact"/>
        </dgm:presLayoutVars>
      </dgm:prSet>
      <dgm:spPr/>
    </dgm:pt>
    <dgm:pt modelId="{EE2AC1D4-DE25-3243-A3D7-E58143B5C979}" type="pres">
      <dgm:prSet presAssocID="{AC709710-CCD8-471F-B791-E85C0089C537}" presName="parentLin" presStyleCnt="0"/>
      <dgm:spPr/>
    </dgm:pt>
    <dgm:pt modelId="{1A292B3B-3232-9B43-B8D8-963084929F5A}" type="pres">
      <dgm:prSet presAssocID="{AC709710-CCD8-471F-B791-E85C0089C537}" presName="parentLeftMargin" presStyleLbl="node1" presStyleIdx="0" presStyleCnt="3"/>
      <dgm:spPr/>
    </dgm:pt>
    <dgm:pt modelId="{95C03C37-2AD4-1A4B-A30C-D66B71477DE0}" type="pres">
      <dgm:prSet presAssocID="{AC709710-CCD8-471F-B791-E85C0089C5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EC8B9-2830-114B-BBC2-7255AC47D5B3}" type="pres">
      <dgm:prSet presAssocID="{AC709710-CCD8-471F-B791-E85C0089C537}" presName="negativeSpace" presStyleCnt="0"/>
      <dgm:spPr/>
    </dgm:pt>
    <dgm:pt modelId="{6F2530A7-CD42-904D-9865-6F31941BA660}" type="pres">
      <dgm:prSet presAssocID="{AC709710-CCD8-471F-B791-E85C0089C537}" presName="childText" presStyleLbl="conFgAcc1" presStyleIdx="0" presStyleCnt="3">
        <dgm:presLayoutVars>
          <dgm:bulletEnabled val="1"/>
        </dgm:presLayoutVars>
      </dgm:prSet>
      <dgm:spPr/>
    </dgm:pt>
    <dgm:pt modelId="{EA0F7AFA-BC9B-2845-A600-7BC11313E661}" type="pres">
      <dgm:prSet presAssocID="{9FF6E091-8C74-47E8-A161-FFE4FD32C273}" presName="spaceBetweenRectangles" presStyleCnt="0"/>
      <dgm:spPr/>
    </dgm:pt>
    <dgm:pt modelId="{BD47231A-32D6-E148-940C-FA507D7EFDAC}" type="pres">
      <dgm:prSet presAssocID="{220BBF36-256B-4277-8153-89CB84D5A911}" presName="parentLin" presStyleCnt="0"/>
      <dgm:spPr/>
    </dgm:pt>
    <dgm:pt modelId="{6DFDCD3D-D920-AC43-89F9-2365E552C742}" type="pres">
      <dgm:prSet presAssocID="{220BBF36-256B-4277-8153-89CB84D5A911}" presName="parentLeftMargin" presStyleLbl="node1" presStyleIdx="0" presStyleCnt="3"/>
      <dgm:spPr/>
    </dgm:pt>
    <dgm:pt modelId="{3463C750-8C06-9B44-9B17-00D74041C39E}" type="pres">
      <dgm:prSet presAssocID="{220BBF36-256B-4277-8153-89CB84D5A9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C4C907-2A11-9845-8727-CBB876595DEC}" type="pres">
      <dgm:prSet presAssocID="{220BBF36-256B-4277-8153-89CB84D5A911}" presName="negativeSpace" presStyleCnt="0"/>
      <dgm:spPr/>
    </dgm:pt>
    <dgm:pt modelId="{4EA78EA0-247B-094C-A4BA-449EB9A421F0}" type="pres">
      <dgm:prSet presAssocID="{220BBF36-256B-4277-8153-89CB84D5A911}" presName="childText" presStyleLbl="conFgAcc1" presStyleIdx="1" presStyleCnt="3">
        <dgm:presLayoutVars>
          <dgm:bulletEnabled val="1"/>
        </dgm:presLayoutVars>
      </dgm:prSet>
      <dgm:spPr/>
    </dgm:pt>
    <dgm:pt modelId="{BEB5EE2F-FEB1-2847-B61E-84426CCA4B7C}" type="pres">
      <dgm:prSet presAssocID="{19DD44CE-8492-4D17-95C5-1A12E849B7C5}" presName="spaceBetweenRectangles" presStyleCnt="0"/>
      <dgm:spPr/>
    </dgm:pt>
    <dgm:pt modelId="{F646F7C3-68DE-2443-BA1C-BD34AEBB3964}" type="pres">
      <dgm:prSet presAssocID="{344A65C0-A708-4656-9752-DAC1CE54F373}" presName="parentLin" presStyleCnt="0"/>
      <dgm:spPr/>
    </dgm:pt>
    <dgm:pt modelId="{203EB881-E3F1-1D4E-93EE-0A1764957189}" type="pres">
      <dgm:prSet presAssocID="{344A65C0-A708-4656-9752-DAC1CE54F373}" presName="parentLeftMargin" presStyleLbl="node1" presStyleIdx="1" presStyleCnt="3"/>
      <dgm:spPr/>
    </dgm:pt>
    <dgm:pt modelId="{268DEEC0-0B37-0341-9FBC-F008CE89577C}" type="pres">
      <dgm:prSet presAssocID="{344A65C0-A708-4656-9752-DAC1CE54F3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AE402B-2146-4B44-9DA1-68FF75AD4960}" type="pres">
      <dgm:prSet presAssocID="{344A65C0-A708-4656-9752-DAC1CE54F373}" presName="negativeSpace" presStyleCnt="0"/>
      <dgm:spPr/>
    </dgm:pt>
    <dgm:pt modelId="{F62A6106-A275-564E-B817-084382D291D7}" type="pres">
      <dgm:prSet presAssocID="{344A65C0-A708-4656-9752-DAC1CE54F3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1E67B0F-9BA4-461B-9ECB-E4BF5D11DC8C}" srcId="{220BBF36-256B-4277-8153-89CB84D5A911}" destId="{33E5BA62-0013-4793-A507-4477054A1C85}" srcOrd="2" destOrd="0" parTransId="{A29F016A-80A5-472E-B677-7C3F5267903F}" sibTransId="{638E9D81-CAAC-452E-A64D-AE22E9F44439}"/>
    <dgm:cxn modelId="{C9A82310-6119-49B6-8C54-F795C6D4CBA9}" srcId="{DF97EF8A-5E72-4975-A0D2-D146E579F2B8}" destId="{C2BBDDEF-32AE-4F45-8C28-C4C3EDF6E67D}" srcOrd="1" destOrd="0" parTransId="{6165F3AB-F873-4FCC-9FB8-284EC0FD0B68}" sibTransId="{A3C8FBAB-E02A-48D4-B197-5A9FE2E2424A}"/>
    <dgm:cxn modelId="{FE500F14-53E9-A341-88C8-ACCDB7FA7E9A}" type="presOf" srcId="{B0C3F5C3-47EB-4697-A348-7FD739AE21E9}" destId="{F62A6106-A275-564E-B817-084382D291D7}" srcOrd="0" destOrd="3" presId="urn:microsoft.com/office/officeart/2005/8/layout/list1"/>
    <dgm:cxn modelId="{25229B20-551B-D04D-B525-FD6018CBA643}" type="presOf" srcId="{220BBF36-256B-4277-8153-89CB84D5A911}" destId="{3463C750-8C06-9B44-9B17-00D74041C39E}" srcOrd="1" destOrd="0" presId="urn:microsoft.com/office/officeart/2005/8/layout/list1"/>
    <dgm:cxn modelId="{1475C627-D40E-F44E-BF22-09C0C22A00CF}" type="presOf" srcId="{C2BBDDEF-32AE-4F45-8C28-C4C3EDF6E67D}" destId="{6F2530A7-CD42-904D-9865-6F31941BA660}" srcOrd="0" destOrd="3" presId="urn:microsoft.com/office/officeart/2005/8/layout/list1"/>
    <dgm:cxn modelId="{E86D803C-6362-4A35-BB4A-C4797A72E91E}" srcId="{AC709710-CCD8-471F-B791-E85C0089C537}" destId="{DF97EF8A-5E72-4975-A0D2-D146E579F2B8}" srcOrd="1" destOrd="0" parTransId="{17B6A9CB-CF6D-49A9-90DD-CFAB108A6C32}" sibTransId="{70270F42-1209-4203-A5E5-31ED3C893FAD}"/>
    <dgm:cxn modelId="{1D295E44-BADE-4163-960B-FCB44B45311F}" srcId="{220BBF36-256B-4277-8153-89CB84D5A911}" destId="{5EBEA86C-3952-4691-8A50-7A70BAD57FB0}" srcOrd="0" destOrd="0" parTransId="{C5DAACA7-AB39-4827-ACC5-8A873CCDDF5D}" sibTransId="{7B316506-D023-43B2-8CDD-F26E9428B109}"/>
    <dgm:cxn modelId="{69DB7345-268F-4A9B-B384-BF7F0BA5E836}" srcId="{220BBF36-256B-4277-8153-89CB84D5A911}" destId="{D0719FF5-1AB5-4D8A-A00E-C237A6F7BC7E}" srcOrd="1" destOrd="0" parTransId="{E280A05D-D54F-45D4-B79F-0E4EB986FEF6}" sibTransId="{DC4625DB-4556-4188-9F48-A1D42CF33186}"/>
    <dgm:cxn modelId="{F99DED45-A4FC-8C49-9AAD-F0D3DB74EDDB}" type="presOf" srcId="{E0C8AE22-EBC1-4CE5-9F81-8426C30C0D29}" destId="{F62A6106-A275-564E-B817-084382D291D7}" srcOrd="0" destOrd="0" presId="urn:microsoft.com/office/officeart/2005/8/layout/list1"/>
    <dgm:cxn modelId="{7D069C4C-0D6D-A94C-A9E1-279701B2EDF7}" type="presOf" srcId="{E86CA88D-C861-43C4-8F39-21EF98E6C15A}" destId="{6F2530A7-CD42-904D-9865-6F31941BA660}" srcOrd="0" destOrd="4" presId="urn:microsoft.com/office/officeart/2005/8/layout/list1"/>
    <dgm:cxn modelId="{1737204D-8E8C-4769-9EE1-9D42E2DE29CF}" srcId="{AC709710-CCD8-471F-B791-E85C0089C537}" destId="{FC442C1F-0A2F-40BD-AFA9-4D283C1B6EC5}" srcOrd="0" destOrd="0" parTransId="{715FDDF0-16E5-4CA7-A06C-5704E1B0468E}" sibTransId="{5BFF5B5A-4AF1-4DC7-AE46-CA3BE56CD22C}"/>
    <dgm:cxn modelId="{1E0DBB4E-5845-1244-87DB-CDF6ABA2BB3C}" srcId="{344A65C0-A708-4656-9752-DAC1CE54F373}" destId="{83065539-DD6D-CF43-874A-6F52F5C5D943}" srcOrd="2" destOrd="0" parTransId="{3EF6AD43-508E-E244-9D2B-78EF34152B81}" sibTransId="{12768165-A125-0E45-A72F-2A783445546E}"/>
    <dgm:cxn modelId="{A958675C-A60C-D84E-A4D2-BC43D65A6575}" type="presOf" srcId="{D0719FF5-1AB5-4D8A-A00E-C237A6F7BC7E}" destId="{4EA78EA0-247B-094C-A4BA-449EB9A421F0}" srcOrd="0" destOrd="1" presId="urn:microsoft.com/office/officeart/2005/8/layout/list1"/>
    <dgm:cxn modelId="{DDD5FF71-1E8D-1B41-8E2D-4CE4B0015BAA}" type="presOf" srcId="{3BCCBA7C-DE21-44EA-B936-BA6308CD7E08}" destId="{6F2530A7-CD42-904D-9865-6F31941BA660}" srcOrd="0" destOrd="2" presId="urn:microsoft.com/office/officeart/2005/8/layout/list1"/>
    <dgm:cxn modelId="{F96A0372-DCFA-41A8-A28C-AAAB4314FC74}" srcId="{344A65C0-A708-4656-9752-DAC1CE54F373}" destId="{E0C8AE22-EBC1-4CE5-9F81-8426C30C0D29}" srcOrd="0" destOrd="0" parTransId="{2DF33882-BA1A-41F6-A8FC-CD39FAB6E572}" sibTransId="{2D04D94E-C11D-4297-87E6-FA5725BC66CB}"/>
    <dgm:cxn modelId="{3CB54078-2849-D341-A232-57B041C96C66}" type="presOf" srcId="{344A65C0-A708-4656-9752-DAC1CE54F373}" destId="{203EB881-E3F1-1D4E-93EE-0A1764957189}" srcOrd="0" destOrd="0" presId="urn:microsoft.com/office/officeart/2005/8/layout/list1"/>
    <dgm:cxn modelId="{1A571479-55B4-4A59-AFC4-6CBD8361BCD4}" srcId="{AC709710-CCD8-471F-B791-E85C0089C537}" destId="{E86CA88D-C861-43C4-8F39-21EF98E6C15A}" srcOrd="2" destOrd="0" parTransId="{880A6E3E-124F-4466-8698-61F7AE0F084B}" sibTransId="{40E36B99-6419-4F42-A253-71D887621A42}"/>
    <dgm:cxn modelId="{60F56780-E34C-B145-87BB-911B24B927B8}" type="presOf" srcId="{344A65C0-A708-4656-9752-DAC1CE54F373}" destId="{268DEEC0-0B37-0341-9FBC-F008CE89577C}" srcOrd="1" destOrd="0" presId="urn:microsoft.com/office/officeart/2005/8/layout/list1"/>
    <dgm:cxn modelId="{401FA784-C3D5-D040-8E8D-C1DC3A1054B3}" type="presOf" srcId="{33E5BA62-0013-4793-A507-4477054A1C85}" destId="{4EA78EA0-247B-094C-A4BA-449EB9A421F0}" srcOrd="0" destOrd="2" presId="urn:microsoft.com/office/officeart/2005/8/layout/list1"/>
    <dgm:cxn modelId="{1CCB388A-10C2-7343-9E50-9A6E87ABD761}" type="presOf" srcId="{5EBEA86C-3952-4691-8A50-7A70BAD57FB0}" destId="{4EA78EA0-247B-094C-A4BA-449EB9A421F0}" srcOrd="0" destOrd="0" presId="urn:microsoft.com/office/officeart/2005/8/layout/list1"/>
    <dgm:cxn modelId="{E9B4F78F-7382-3442-AA0C-9CC7040F8BE8}" type="presOf" srcId="{01DE0B96-A0E3-42B1-8654-7191B249AB04}" destId="{73FE6777-370E-064C-B7AA-62048F57147C}" srcOrd="0" destOrd="0" presId="urn:microsoft.com/office/officeart/2005/8/layout/list1"/>
    <dgm:cxn modelId="{B2D05E99-6F6A-43D5-86D4-94C4C28644CD}" srcId="{01DE0B96-A0E3-42B1-8654-7191B249AB04}" destId="{344A65C0-A708-4656-9752-DAC1CE54F373}" srcOrd="2" destOrd="0" parTransId="{22A1B96F-4A74-4B67-A9DC-6D11E2A2AB46}" sibTransId="{AB503362-1EEE-4AC4-9970-3BCEB115F962}"/>
    <dgm:cxn modelId="{20E673AB-D5F4-4A18-B024-9EF1CD44BAC7}" srcId="{01DE0B96-A0E3-42B1-8654-7191B249AB04}" destId="{220BBF36-256B-4277-8153-89CB84D5A911}" srcOrd="1" destOrd="0" parTransId="{64FDEDC6-64C5-45FA-9D40-A85490FA7A5A}" sibTransId="{19DD44CE-8492-4D17-95C5-1A12E849B7C5}"/>
    <dgm:cxn modelId="{98AB2CB3-A3F5-4C63-B359-D5DD3E86901D}" srcId="{344A65C0-A708-4656-9752-DAC1CE54F373}" destId="{778FC9E5-C1B3-4915-91A0-332D678F9954}" srcOrd="1" destOrd="0" parTransId="{AC556A54-4A68-4686-A3BA-1B4C2282F520}" sibTransId="{47D6054C-2A46-4FE7-AA25-8C3F9C320D95}"/>
    <dgm:cxn modelId="{2CF59DBB-EC43-BC4D-B2C6-E367604B8B1F}" type="presOf" srcId="{AC709710-CCD8-471F-B791-E85C0089C537}" destId="{95C03C37-2AD4-1A4B-A30C-D66B71477DE0}" srcOrd="1" destOrd="0" presId="urn:microsoft.com/office/officeart/2005/8/layout/list1"/>
    <dgm:cxn modelId="{8360CCCA-237B-4E9B-A5CD-5B49E9326BBC}" srcId="{220BBF36-256B-4277-8153-89CB84D5A911}" destId="{BF6519B4-A30C-47CF-BDEB-CDBD0EC05F40}" srcOrd="3" destOrd="0" parTransId="{DD378A8E-B025-496D-B6A9-0F4F9CDF752B}" sibTransId="{F8E81312-4ED8-4F71-B215-9923C7BCFEC5}"/>
    <dgm:cxn modelId="{831E0FD9-D3AA-E544-B398-9E769B161910}" type="presOf" srcId="{220BBF36-256B-4277-8153-89CB84D5A911}" destId="{6DFDCD3D-D920-AC43-89F9-2365E552C742}" srcOrd="0" destOrd="0" presId="urn:microsoft.com/office/officeart/2005/8/layout/list1"/>
    <dgm:cxn modelId="{A830AADD-C113-2443-A3BC-3A550A8E69C0}" type="presOf" srcId="{AC709710-CCD8-471F-B791-E85C0089C537}" destId="{1A292B3B-3232-9B43-B8D8-963084929F5A}" srcOrd="0" destOrd="0" presId="urn:microsoft.com/office/officeart/2005/8/layout/list1"/>
    <dgm:cxn modelId="{6002B4E0-9629-9843-BD47-5B3F0F3EB5C5}" type="presOf" srcId="{83065539-DD6D-CF43-874A-6F52F5C5D943}" destId="{F62A6106-A275-564E-B817-084382D291D7}" srcOrd="0" destOrd="2" presId="urn:microsoft.com/office/officeart/2005/8/layout/list1"/>
    <dgm:cxn modelId="{0C4DCBE5-7C2F-C349-B183-F1F5CD02729E}" type="presOf" srcId="{778FC9E5-C1B3-4915-91A0-332D678F9954}" destId="{F62A6106-A275-564E-B817-084382D291D7}" srcOrd="0" destOrd="1" presId="urn:microsoft.com/office/officeart/2005/8/layout/list1"/>
    <dgm:cxn modelId="{522C60E8-262A-40B7-9B9A-50FD1A820EF1}" srcId="{DF97EF8A-5E72-4975-A0D2-D146E579F2B8}" destId="{3BCCBA7C-DE21-44EA-B936-BA6308CD7E08}" srcOrd="0" destOrd="0" parTransId="{DFB38160-47F9-4E43-B7E2-B9F5AA054B2C}" sibTransId="{DADE86DE-D383-4949-803B-50EE6718E5D6}"/>
    <dgm:cxn modelId="{D06E2AF2-19FE-433A-8A3B-23687142865D}" srcId="{344A65C0-A708-4656-9752-DAC1CE54F373}" destId="{B0C3F5C3-47EB-4697-A348-7FD739AE21E9}" srcOrd="3" destOrd="0" parTransId="{303006EA-8348-4479-97D1-E89D1FE9CFBA}" sibTransId="{61972DF7-65B0-43BB-A0E6-B9F487B67454}"/>
    <dgm:cxn modelId="{0B7094F6-1FF3-CC4F-A289-5F0D69920D31}" type="presOf" srcId="{BF6519B4-A30C-47CF-BDEB-CDBD0EC05F40}" destId="{4EA78EA0-247B-094C-A4BA-449EB9A421F0}" srcOrd="0" destOrd="3" presId="urn:microsoft.com/office/officeart/2005/8/layout/list1"/>
    <dgm:cxn modelId="{EA4E0FFA-2BB8-634C-AF34-940BD4ACCEBB}" type="presOf" srcId="{DF97EF8A-5E72-4975-A0D2-D146E579F2B8}" destId="{6F2530A7-CD42-904D-9865-6F31941BA660}" srcOrd="0" destOrd="1" presId="urn:microsoft.com/office/officeart/2005/8/layout/list1"/>
    <dgm:cxn modelId="{3CBCD7FA-5D32-804E-8501-9AC90F4B6B72}" type="presOf" srcId="{BBDDCAFA-33B2-4E0E-8110-EC7C632E58BB}" destId="{F62A6106-A275-564E-B817-084382D291D7}" srcOrd="0" destOrd="4" presId="urn:microsoft.com/office/officeart/2005/8/layout/list1"/>
    <dgm:cxn modelId="{3E13A9FB-6E03-4C53-BC0A-427220053827}" srcId="{344A65C0-A708-4656-9752-DAC1CE54F373}" destId="{BBDDCAFA-33B2-4E0E-8110-EC7C632E58BB}" srcOrd="4" destOrd="0" parTransId="{796A050A-6EC5-4145-88E8-8B2E775735DA}" sibTransId="{42B7B2B1-9638-4D04-94EB-D0799AEA4BCD}"/>
    <dgm:cxn modelId="{F2D630FC-7635-144B-9F58-6960080FAF6E}" type="presOf" srcId="{FC442C1F-0A2F-40BD-AFA9-4D283C1B6EC5}" destId="{6F2530A7-CD42-904D-9865-6F31941BA660}" srcOrd="0" destOrd="0" presId="urn:microsoft.com/office/officeart/2005/8/layout/list1"/>
    <dgm:cxn modelId="{59EB19FE-0F23-462C-A344-21B3EEAB0454}" srcId="{01DE0B96-A0E3-42B1-8654-7191B249AB04}" destId="{AC709710-CCD8-471F-B791-E85C0089C537}" srcOrd="0" destOrd="0" parTransId="{1B70E0FC-2233-4CA6-BB13-3947D6EBCAA8}" sibTransId="{9FF6E091-8C74-47E8-A161-FFE4FD32C273}"/>
    <dgm:cxn modelId="{9C38BC2C-D346-7E4A-9F11-6C6A67695ADA}" type="presParOf" srcId="{73FE6777-370E-064C-B7AA-62048F57147C}" destId="{EE2AC1D4-DE25-3243-A3D7-E58143B5C979}" srcOrd="0" destOrd="0" presId="urn:microsoft.com/office/officeart/2005/8/layout/list1"/>
    <dgm:cxn modelId="{C035D78F-6024-AE48-A0F6-8A640794325B}" type="presParOf" srcId="{EE2AC1D4-DE25-3243-A3D7-E58143B5C979}" destId="{1A292B3B-3232-9B43-B8D8-963084929F5A}" srcOrd="0" destOrd="0" presId="urn:microsoft.com/office/officeart/2005/8/layout/list1"/>
    <dgm:cxn modelId="{2735E8A7-873B-AC49-BA7D-ECCE51674C80}" type="presParOf" srcId="{EE2AC1D4-DE25-3243-A3D7-E58143B5C979}" destId="{95C03C37-2AD4-1A4B-A30C-D66B71477DE0}" srcOrd="1" destOrd="0" presId="urn:microsoft.com/office/officeart/2005/8/layout/list1"/>
    <dgm:cxn modelId="{161EB23A-82C6-8347-AC59-12F87BA96EA6}" type="presParOf" srcId="{73FE6777-370E-064C-B7AA-62048F57147C}" destId="{52AEC8B9-2830-114B-BBC2-7255AC47D5B3}" srcOrd="1" destOrd="0" presId="urn:microsoft.com/office/officeart/2005/8/layout/list1"/>
    <dgm:cxn modelId="{503AB7BD-5AE6-F941-B4A3-8E3F8E4DB71B}" type="presParOf" srcId="{73FE6777-370E-064C-B7AA-62048F57147C}" destId="{6F2530A7-CD42-904D-9865-6F31941BA660}" srcOrd="2" destOrd="0" presId="urn:microsoft.com/office/officeart/2005/8/layout/list1"/>
    <dgm:cxn modelId="{4BE7971F-C532-DF44-81FD-C30A14E238AA}" type="presParOf" srcId="{73FE6777-370E-064C-B7AA-62048F57147C}" destId="{EA0F7AFA-BC9B-2845-A600-7BC11313E661}" srcOrd="3" destOrd="0" presId="urn:microsoft.com/office/officeart/2005/8/layout/list1"/>
    <dgm:cxn modelId="{E2036914-3B6C-3F4F-A9E6-4301EAA41097}" type="presParOf" srcId="{73FE6777-370E-064C-B7AA-62048F57147C}" destId="{BD47231A-32D6-E148-940C-FA507D7EFDAC}" srcOrd="4" destOrd="0" presId="urn:microsoft.com/office/officeart/2005/8/layout/list1"/>
    <dgm:cxn modelId="{F98BC32A-8291-DE4D-AF9A-FC8412C9D0F8}" type="presParOf" srcId="{BD47231A-32D6-E148-940C-FA507D7EFDAC}" destId="{6DFDCD3D-D920-AC43-89F9-2365E552C742}" srcOrd="0" destOrd="0" presId="urn:microsoft.com/office/officeart/2005/8/layout/list1"/>
    <dgm:cxn modelId="{C66954A4-A6A9-124A-BD24-33F4AD829C1C}" type="presParOf" srcId="{BD47231A-32D6-E148-940C-FA507D7EFDAC}" destId="{3463C750-8C06-9B44-9B17-00D74041C39E}" srcOrd="1" destOrd="0" presId="urn:microsoft.com/office/officeart/2005/8/layout/list1"/>
    <dgm:cxn modelId="{FF3CE975-34A3-614E-8AEC-E350E773B907}" type="presParOf" srcId="{73FE6777-370E-064C-B7AA-62048F57147C}" destId="{56C4C907-2A11-9845-8727-CBB876595DEC}" srcOrd="5" destOrd="0" presId="urn:microsoft.com/office/officeart/2005/8/layout/list1"/>
    <dgm:cxn modelId="{D94017E9-6529-1645-91A5-E00E0FFF8528}" type="presParOf" srcId="{73FE6777-370E-064C-B7AA-62048F57147C}" destId="{4EA78EA0-247B-094C-A4BA-449EB9A421F0}" srcOrd="6" destOrd="0" presId="urn:microsoft.com/office/officeart/2005/8/layout/list1"/>
    <dgm:cxn modelId="{0CDE40A7-4828-A74B-B897-F4CEE50EF21D}" type="presParOf" srcId="{73FE6777-370E-064C-B7AA-62048F57147C}" destId="{BEB5EE2F-FEB1-2847-B61E-84426CCA4B7C}" srcOrd="7" destOrd="0" presId="urn:microsoft.com/office/officeart/2005/8/layout/list1"/>
    <dgm:cxn modelId="{46A3E363-BB27-4B4D-A136-FC0E720792B5}" type="presParOf" srcId="{73FE6777-370E-064C-B7AA-62048F57147C}" destId="{F646F7C3-68DE-2443-BA1C-BD34AEBB3964}" srcOrd="8" destOrd="0" presId="urn:microsoft.com/office/officeart/2005/8/layout/list1"/>
    <dgm:cxn modelId="{1754BA20-7A33-1B4C-81E1-FFBD13CA5151}" type="presParOf" srcId="{F646F7C3-68DE-2443-BA1C-BD34AEBB3964}" destId="{203EB881-E3F1-1D4E-93EE-0A1764957189}" srcOrd="0" destOrd="0" presId="urn:microsoft.com/office/officeart/2005/8/layout/list1"/>
    <dgm:cxn modelId="{83626A67-DA30-2445-B08A-02A2598B8AC3}" type="presParOf" srcId="{F646F7C3-68DE-2443-BA1C-BD34AEBB3964}" destId="{268DEEC0-0B37-0341-9FBC-F008CE89577C}" srcOrd="1" destOrd="0" presId="urn:microsoft.com/office/officeart/2005/8/layout/list1"/>
    <dgm:cxn modelId="{3AE27C3F-1F9F-CC4D-8DF5-5DFB0291FCC0}" type="presParOf" srcId="{73FE6777-370E-064C-B7AA-62048F57147C}" destId="{D8AE402B-2146-4B44-9DA1-68FF75AD4960}" srcOrd="9" destOrd="0" presId="urn:microsoft.com/office/officeart/2005/8/layout/list1"/>
    <dgm:cxn modelId="{22328DC9-3E61-EF4B-ABC4-6DB7C62CEE94}" type="presParOf" srcId="{73FE6777-370E-064C-B7AA-62048F57147C}" destId="{F62A6106-A275-564E-B817-084382D291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DBF402-01F3-4C33-9D41-6F8275B99F8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253483E-88E7-4180-9F07-3B8BC93A236C}">
      <dgm:prSet/>
      <dgm:spPr/>
      <dgm:t>
        <a:bodyPr/>
        <a:lstStyle/>
        <a:p>
          <a:r>
            <a:rPr lang="es-ES_tradnl" b="1" dirty="0"/>
            <a:t>Vector: </a:t>
          </a:r>
          <a:r>
            <a:rPr lang="es-ES_tradnl" dirty="0"/>
            <a:t>es un arreglo dinámico, es decir, nos permite guardar una cantidad variable de datos, agregar datos, borrar datos, iterar en ellos y tener acceso a ellos a través de índices.</a:t>
          </a:r>
          <a:endParaRPr lang="en-US" dirty="0"/>
        </a:p>
      </dgm:t>
    </dgm:pt>
    <dgm:pt modelId="{B4AE65C7-954C-4D01-9BA5-DEBEB2152819}" type="parTrans" cxnId="{BDDEBAA6-1A9F-4073-862B-E50EAB0721EB}">
      <dgm:prSet/>
      <dgm:spPr/>
      <dgm:t>
        <a:bodyPr/>
        <a:lstStyle/>
        <a:p>
          <a:endParaRPr lang="en-US"/>
        </a:p>
      </dgm:t>
    </dgm:pt>
    <dgm:pt modelId="{746AB189-2482-4A37-8FDF-134482F28AA0}" type="sibTrans" cxnId="{BDDEBAA6-1A9F-4073-862B-E50EAB0721EB}">
      <dgm:prSet/>
      <dgm:spPr/>
      <dgm:t>
        <a:bodyPr/>
        <a:lstStyle/>
        <a:p>
          <a:endParaRPr lang="en-US"/>
        </a:p>
      </dgm:t>
    </dgm:pt>
    <dgm:pt modelId="{0DD39FD2-676C-4374-B392-9DCF70AACA7F}">
      <dgm:prSet/>
      <dgm:spPr/>
      <dgm:t>
        <a:bodyPr/>
        <a:lstStyle/>
        <a:p>
          <a:r>
            <a:rPr lang="es-ES_tradnl" b="1" dirty="0"/>
            <a:t>Set: </a:t>
          </a:r>
          <a:r>
            <a:rPr lang="es-ES_tradnl" dirty="0"/>
            <a:t>nos permite guardar una cantidad variable de datos; no permite repeticiones.</a:t>
          </a:r>
          <a:endParaRPr lang="en-US" dirty="0"/>
        </a:p>
      </dgm:t>
    </dgm:pt>
    <dgm:pt modelId="{16A5D58A-F951-4648-B9B1-BB5F88D9B99F}" type="parTrans" cxnId="{1E0A3B23-D122-4CE8-8D3B-3E6D896BE0BE}">
      <dgm:prSet/>
      <dgm:spPr/>
      <dgm:t>
        <a:bodyPr/>
        <a:lstStyle/>
        <a:p>
          <a:endParaRPr lang="en-US"/>
        </a:p>
      </dgm:t>
    </dgm:pt>
    <dgm:pt modelId="{41E293DA-55D8-442A-9BD2-8E30C7C38181}" type="sibTrans" cxnId="{1E0A3B23-D122-4CE8-8D3B-3E6D896BE0BE}">
      <dgm:prSet/>
      <dgm:spPr/>
      <dgm:t>
        <a:bodyPr/>
        <a:lstStyle/>
        <a:p>
          <a:endParaRPr lang="en-US"/>
        </a:p>
      </dgm:t>
    </dgm:pt>
    <dgm:pt modelId="{B1E85D96-0C90-4E4F-B01C-595DC5EFDB29}">
      <dgm:prSet/>
      <dgm:spPr/>
      <dgm:t>
        <a:bodyPr/>
        <a:lstStyle/>
        <a:p>
          <a:r>
            <a:rPr lang="es-ES_tradnl" b="1" dirty="0" err="1"/>
            <a:t>Map</a:t>
          </a:r>
          <a:r>
            <a:rPr lang="es-ES_tradnl" b="1" dirty="0"/>
            <a:t>: </a:t>
          </a:r>
          <a:r>
            <a:rPr lang="es-ES_tradnl" dirty="0"/>
            <a:t>nos permite guardar parejas de datos de tipo &lt;Llave, valor&gt;. No permite repeticiones de llaves.</a:t>
          </a:r>
          <a:endParaRPr lang="en-US" dirty="0"/>
        </a:p>
      </dgm:t>
    </dgm:pt>
    <dgm:pt modelId="{B5DF38EC-5CBC-4EED-896A-44190E9D982A}" type="parTrans" cxnId="{7E9043B2-EB3D-4D71-8AAC-3B55F64ED512}">
      <dgm:prSet/>
      <dgm:spPr/>
      <dgm:t>
        <a:bodyPr/>
        <a:lstStyle/>
        <a:p>
          <a:endParaRPr lang="en-US"/>
        </a:p>
      </dgm:t>
    </dgm:pt>
    <dgm:pt modelId="{F3287754-B591-4AD8-B732-24A4CB40FBBB}" type="sibTrans" cxnId="{7E9043B2-EB3D-4D71-8AAC-3B55F64ED512}">
      <dgm:prSet/>
      <dgm:spPr/>
      <dgm:t>
        <a:bodyPr/>
        <a:lstStyle/>
        <a:p>
          <a:endParaRPr lang="en-US"/>
        </a:p>
      </dgm:t>
    </dgm:pt>
    <dgm:pt modelId="{CAA31986-C780-1143-85A3-9716D900DDA2}" type="pres">
      <dgm:prSet presAssocID="{F1DBF402-01F3-4C33-9D41-6F8275B99F80}" presName="linear" presStyleCnt="0">
        <dgm:presLayoutVars>
          <dgm:animLvl val="lvl"/>
          <dgm:resizeHandles val="exact"/>
        </dgm:presLayoutVars>
      </dgm:prSet>
      <dgm:spPr/>
    </dgm:pt>
    <dgm:pt modelId="{1824BBFA-AF5E-6E4F-8404-5F787D189B94}" type="pres">
      <dgm:prSet presAssocID="{5253483E-88E7-4180-9F07-3B8BC93A23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871121-CE16-A14B-82E3-C54C823C89F8}" type="pres">
      <dgm:prSet presAssocID="{746AB189-2482-4A37-8FDF-134482F28AA0}" presName="spacer" presStyleCnt="0"/>
      <dgm:spPr/>
    </dgm:pt>
    <dgm:pt modelId="{7AD8D667-0094-9545-A505-299252CEED19}" type="pres">
      <dgm:prSet presAssocID="{0DD39FD2-676C-4374-B392-9DCF70AACA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A97FB7-B9F5-3041-9D08-D56FB6F38F1D}" type="pres">
      <dgm:prSet presAssocID="{41E293DA-55D8-442A-9BD2-8E30C7C38181}" presName="spacer" presStyleCnt="0"/>
      <dgm:spPr/>
    </dgm:pt>
    <dgm:pt modelId="{B11CCDF5-29B0-744A-B953-C8379021E723}" type="pres">
      <dgm:prSet presAssocID="{B1E85D96-0C90-4E4F-B01C-595DC5EFDB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F373C05-F1A6-4D42-91AF-1FCCFE579A23}" type="presOf" srcId="{5253483E-88E7-4180-9F07-3B8BC93A236C}" destId="{1824BBFA-AF5E-6E4F-8404-5F787D189B94}" srcOrd="0" destOrd="0" presId="urn:microsoft.com/office/officeart/2005/8/layout/vList2"/>
    <dgm:cxn modelId="{1E0A3B23-D122-4CE8-8D3B-3E6D896BE0BE}" srcId="{F1DBF402-01F3-4C33-9D41-6F8275B99F80}" destId="{0DD39FD2-676C-4374-B392-9DCF70AACA7F}" srcOrd="1" destOrd="0" parTransId="{16A5D58A-F951-4648-B9B1-BB5F88D9B99F}" sibTransId="{41E293DA-55D8-442A-9BD2-8E30C7C38181}"/>
    <dgm:cxn modelId="{7E83F324-EAE9-DC4C-8443-E3586BE76729}" type="presOf" srcId="{F1DBF402-01F3-4C33-9D41-6F8275B99F80}" destId="{CAA31986-C780-1143-85A3-9716D900DDA2}" srcOrd="0" destOrd="0" presId="urn:microsoft.com/office/officeart/2005/8/layout/vList2"/>
    <dgm:cxn modelId="{6D7B8B41-4CE2-2A4D-98C8-24093C143D87}" type="presOf" srcId="{0DD39FD2-676C-4374-B392-9DCF70AACA7F}" destId="{7AD8D667-0094-9545-A505-299252CEED19}" srcOrd="0" destOrd="0" presId="urn:microsoft.com/office/officeart/2005/8/layout/vList2"/>
    <dgm:cxn modelId="{BDDEBAA6-1A9F-4073-862B-E50EAB0721EB}" srcId="{F1DBF402-01F3-4C33-9D41-6F8275B99F80}" destId="{5253483E-88E7-4180-9F07-3B8BC93A236C}" srcOrd="0" destOrd="0" parTransId="{B4AE65C7-954C-4D01-9BA5-DEBEB2152819}" sibTransId="{746AB189-2482-4A37-8FDF-134482F28AA0}"/>
    <dgm:cxn modelId="{7E9043B2-EB3D-4D71-8AAC-3B55F64ED512}" srcId="{F1DBF402-01F3-4C33-9D41-6F8275B99F80}" destId="{B1E85D96-0C90-4E4F-B01C-595DC5EFDB29}" srcOrd="2" destOrd="0" parTransId="{B5DF38EC-5CBC-4EED-896A-44190E9D982A}" sibTransId="{F3287754-B591-4AD8-B732-24A4CB40FBBB}"/>
    <dgm:cxn modelId="{0451C5E2-B9D2-FE43-9CD6-C3A73F22FB3F}" type="presOf" srcId="{B1E85D96-0C90-4E4F-B01C-595DC5EFDB29}" destId="{B11CCDF5-29B0-744A-B953-C8379021E723}" srcOrd="0" destOrd="0" presId="urn:microsoft.com/office/officeart/2005/8/layout/vList2"/>
    <dgm:cxn modelId="{5E23A8E5-7F45-FF47-B482-E0284D205CDE}" type="presParOf" srcId="{CAA31986-C780-1143-85A3-9716D900DDA2}" destId="{1824BBFA-AF5E-6E4F-8404-5F787D189B94}" srcOrd="0" destOrd="0" presId="urn:microsoft.com/office/officeart/2005/8/layout/vList2"/>
    <dgm:cxn modelId="{2EEDACB6-AD46-AC45-A3D1-A3DE82E99AEA}" type="presParOf" srcId="{CAA31986-C780-1143-85A3-9716D900DDA2}" destId="{D5871121-CE16-A14B-82E3-C54C823C89F8}" srcOrd="1" destOrd="0" presId="urn:microsoft.com/office/officeart/2005/8/layout/vList2"/>
    <dgm:cxn modelId="{E704A5EC-018D-D342-96C4-248D03CB5FB9}" type="presParOf" srcId="{CAA31986-C780-1143-85A3-9716D900DDA2}" destId="{7AD8D667-0094-9545-A505-299252CEED19}" srcOrd="2" destOrd="0" presId="urn:microsoft.com/office/officeart/2005/8/layout/vList2"/>
    <dgm:cxn modelId="{D023AEAD-07FC-574F-A099-B25E0D84538C}" type="presParOf" srcId="{CAA31986-C780-1143-85A3-9716D900DDA2}" destId="{B7A97FB7-B9F5-3041-9D08-D56FB6F38F1D}" srcOrd="3" destOrd="0" presId="urn:microsoft.com/office/officeart/2005/8/layout/vList2"/>
    <dgm:cxn modelId="{5C400F99-E783-AB41-A8D2-9B10AB6E35D2}" type="presParOf" srcId="{CAA31986-C780-1143-85A3-9716D900DDA2}" destId="{B11CCDF5-29B0-744A-B953-C8379021E7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530A7-CD42-904D-9865-6F31941BA660}">
      <dsp:nvSpPr>
        <dsp:cNvPr id="0" name=""/>
        <dsp:cNvSpPr/>
      </dsp:nvSpPr>
      <dsp:spPr>
        <a:xfrm>
          <a:off x="0" y="293833"/>
          <a:ext cx="6513603" cy="1713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Importancia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Notación Big O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Definición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Ejemplos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Ejemplo de problema de la OMI</a:t>
          </a:r>
          <a:endParaRPr lang="en-US" sz="1600" kern="1200"/>
        </a:p>
      </dsp:txBody>
      <dsp:txXfrm>
        <a:off x="0" y="293833"/>
        <a:ext cx="6513603" cy="1713600"/>
      </dsp:txXfrm>
    </dsp:sp>
    <dsp:sp modelId="{95C03C37-2AD4-1A4B-A30C-D66B71477DE0}">
      <dsp:nvSpPr>
        <dsp:cNvPr id="0" name=""/>
        <dsp:cNvSpPr/>
      </dsp:nvSpPr>
      <dsp:spPr>
        <a:xfrm>
          <a:off x="325680" y="57673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/>
            <a:t>Complejidad temporal</a:t>
          </a:r>
          <a:endParaRPr lang="en-US" sz="1600" kern="1200"/>
        </a:p>
      </dsp:txBody>
      <dsp:txXfrm>
        <a:off x="348737" y="80730"/>
        <a:ext cx="4513408" cy="426206"/>
      </dsp:txXfrm>
    </dsp:sp>
    <dsp:sp modelId="{4EA78EA0-247B-094C-A4BA-449EB9A421F0}">
      <dsp:nvSpPr>
        <dsp:cNvPr id="0" name=""/>
        <dsp:cNvSpPr/>
      </dsp:nvSpPr>
      <dsp:spPr>
        <a:xfrm>
          <a:off x="0" y="2329993"/>
          <a:ext cx="6513603" cy="146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Vector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Set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/>
            <a:t>Map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Ejemplo de problema de </a:t>
          </a:r>
          <a:r>
            <a:rPr lang="es-ES_tradnl" sz="1600" kern="1200" dirty="0" err="1"/>
            <a:t>UVa</a:t>
          </a:r>
          <a:endParaRPr lang="en-US" sz="1600" kern="1200" dirty="0"/>
        </a:p>
      </dsp:txBody>
      <dsp:txXfrm>
        <a:off x="0" y="2329993"/>
        <a:ext cx="6513603" cy="1461600"/>
      </dsp:txXfrm>
    </dsp:sp>
    <dsp:sp modelId="{3463C750-8C06-9B44-9B17-00D74041C39E}">
      <dsp:nvSpPr>
        <dsp:cNvPr id="0" name=""/>
        <dsp:cNvSpPr/>
      </dsp:nvSpPr>
      <dsp:spPr>
        <a:xfrm>
          <a:off x="325680" y="2093833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Estructuras de datos comunes en C++</a:t>
          </a:r>
          <a:endParaRPr lang="en-US" sz="1600" kern="1200" dirty="0"/>
        </a:p>
      </dsp:txBody>
      <dsp:txXfrm>
        <a:off x="348737" y="2116890"/>
        <a:ext cx="4513408" cy="426206"/>
      </dsp:txXfrm>
    </dsp:sp>
    <dsp:sp modelId="{F62A6106-A275-564E-B817-084382D291D7}">
      <dsp:nvSpPr>
        <dsp:cNvPr id="0" name=""/>
        <dsp:cNvSpPr/>
      </dsp:nvSpPr>
      <dsp:spPr>
        <a:xfrm>
          <a:off x="0" y="4114153"/>
          <a:ext cx="6513603" cy="1713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Números primos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Factorización canónica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Divisibilidad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GCD y </a:t>
          </a:r>
          <a:r>
            <a:rPr lang="es-ES_tradnl" sz="1600" kern="1200" dirty="0" err="1"/>
            <a:t>lcm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Ejemplo de problema del ACM ICPC</a:t>
          </a:r>
          <a:endParaRPr lang="en-US" sz="1600" kern="1200" dirty="0"/>
        </a:p>
      </dsp:txBody>
      <dsp:txXfrm>
        <a:off x="0" y="4114153"/>
        <a:ext cx="6513603" cy="1713600"/>
      </dsp:txXfrm>
    </dsp:sp>
    <dsp:sp modelId="{268DEEC0-0B37-0341-9FBC-F008CE89577C}">
      <dsp:nvSpPr>
        <dsp:cNvPr id="0" name=""/>
        <dsp:cNvSpPr/>
      </dsp:nvSpPr>
      <dsp:spPr>
        <a:xfrm>
          <a:off x="325680" y="3877993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/>
            <a:t>Teoría de números</a:t>
          </a:r>
          <a:endParaRPr lang="en-US" sz="1600" kern="1200"/>
        </a:p>
      </dsp:txBody>
      <dsp:txXfrm>
        <a:off x="348737" y="3901050"/>
        <a:ext cx="451340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4BBFA-AF5E-6E4F-8404-5F787D189B94}">
      <dsp:nvSpPr>
        <dsp:cNvPr id="0" name=""/>
        <dsp:cNvSpPr/>
      </dsp:nvSpPr>
      <dsp:spPr>
        <a:xfrm>
          <a:off x="0" y="194338"/>
          <a:ext cx="6513603" cy="178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/>
            <a:t>Vector: </a:t>
          </a:r>
          <a:r>
            <a:rPr lang="es-ES_tradnl" sz="2500" kern="1200" dirty="0"/>
            <a:t>es un arreglo dinámico, es decir, nos permite guardar una cantidad variable de datos, agregar datos, borrar datos, iterar en ellos y tener acceso a ellos a través de índices.</a:t>
          </a:r>
          <a:endParaRPr lang="en-US" sz="2500" kern="1200" dirty="0"/>
        </a:p>
      </dsp:txBody>
      <dsp:txXfrm>
        <a:off x="87100" y="281438"/>
        <a:ext cx="6339403" cy="1610050"/>
      </dsp:txXfrm>
    </dsp:sp>
    <dsp:sp modelId="{7AD8D667-0094-9545-A505-299252CEED19}">
      <dsp:nvSpPr>
        <dsp:cNvPr id="0" name=""/>
        <dsp:cNvSpPr/>
      </dsp:nvSpPr>
      <dsp:spPr>
        <a:xfrm>
          <a:off x="0" y="2050588"/>
          <a:ext cx="6513603" cy="178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/>
            <a:t>Set: </a:t>
          </a:r>
          <a:r>
            <a:rPr lang="es-ES_tradnl" sz="2500" kern="1200" dirty="0"/>
            <a:t>nos permite guardar una cantidad variable de datos; no permite repeticiones.</a:t>
          </a:r>
          <a:endParaRPr lang="en-US" sz="2500" kern="1200" dirty="0"/>
        </a:p>
      </dsp:txBody>
      <dsp:txXfrm>
        <a:off x="87100" y="2137688"/>
        <a:ext cx="6339403" cy="1610050"/>
      </dsp:txXfrm>
    </dsp:sp>
    <dsp:sp modelId="{B11CCDF5-29B0-744A-B953-C8379021E723}">
      <dsp:nvSpPr>
        <dsp:cNvPr id="0" name=""/>
        <dsp:cNvSpPr/>
      </dsp:nvSpPr>
      <dsp:spPr>
        <a:xfrm>
          <a:off x="0" y="3906838"/>
          <a:ext cx="6513603" cy="1784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b="1" kern="1200" dirty="0" err="1"/>
            <a:t>Map</a:t>
          </a:r>
          <a:r>
            <a:rPr lang="es-ES_tradnl" sz="2500" b="1" kern="1200" dirty="0"/>
            <a:t>: </a:t>
          </a:r>
          <a:r>
            <a:rPr lang="es-ES_tradnl" sz="2500" kern="1200" dirty="0"/>
            <a:t>nos permite guardar parejas de datos de tipo &lt;Llave, valor&gt;. No permite repeticiones de llaves.</a:t>
          </a:r>
          <a:endParaRPr lang="en-US" sz="2500" kern="1200" dirty="0"/>
        </a:p>
      </dsp:txBody>
      <dsp:txXfrm>
        <a:off x="87100" y="3993938"/>
        <a:ext cx="6339403" cy="1610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78474-57EF-D84E-86C8-81B20E202D1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81014-A23C-1045-B047-8D266B68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AAC9-423F-F848-9F9B-E25865E9C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D4782-5037-4C42-BF73-1B87F755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0B3E-683B-1C47-9F3E-B515EEBB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66E4-28A4-F44C-94EA-5ADFD2D2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896E-ECBE-6D45-9621-6F9D47F0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5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924E-69EA-B14E-9151-7C53A70F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440F5-E02E-D04F-9517-AF6649ED9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0E88-AD00-FA44-A099-89AE4FF3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BD1D-624E-8C46-A71A-21256674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56C-CF6B-EF4B-9286-2B7C40FB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1D801C-736F-2645-ABFE-56DAA7AE9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83C36-CB66-E14F-8DDD-53FD1D69E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0BBB1-2E3E-714B-B15F-D7F2A4D6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7EBDA-CD29-ED47-840D-9FA04C97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E1BA-3A50-F843-85A6-0831EF8A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3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0C48-5643-8C46-BC82-C4E72B1E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ADD-7A0B-0B4A-9AD6-3CB72499C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BF5B4-8FF6-384A-9EC3-2661D3D5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65F3-27BB-4D47-92B6-240769ED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D9F4-FFC3-4241-A2D5-E45A54A9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0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8A72-539B-0D46-AC85-4484E9AF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21108-5B66-4B46-84C6-6D1807A1D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259D9-E441-6342-93FE-62C12527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57CB-82A5-FD4D-8E8B-121145C5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A61C2-9ACD-7247-B1B3-5FD3D04E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FF99-6930-EB43-AB0F-57853160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52E76-9DD4-1241-8BA4-C526DB215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6FB0-79E8-F640-A295-4C07EAFA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C41FE-B157-E547-90AE-F018CB3B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4E15C-0D23-CC43-BE85-A35FFD20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28C3-62BB-EF4B-BF3F-292BA931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5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6900-7501-6746-8D23-C20628E8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1D0EA-205F-6C4C-AAD8-9919B48D3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20D2E-EBA1-E94F-AA23-4E6497B9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9E370-B9EB-EB43-B3B2-D14375B5B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A4D8A-D15C-FB47-AB36-B76D0EA2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C541B-E946-8246-9200-C4596405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42F88-CF3C-C04B-AF2D-159E0DA2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EF493-FFCC-0A4F-BB4F-0D2A6580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01A4-8075-4947-BF99-7353AFED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8897E-1B56-C74F-B660-76A63BB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C91C-F011-2345-9EF1-31B193A7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04CE3-0B06-6E43-B5DE-BA72D77C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2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58264-0911-FF46-89FE-318FE8C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C6C49-D473-6547-9F00-2A988C5F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1102C-E77F-E942-86C3-196BC89D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5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4F9-DA4C-9E41-83BE-6FE90C10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1423D-5EF1-9848-AF28-7A96B663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3F839-4D14-934C-A706-66859FF4C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2D215-E2AD-5649-8C75-03458B74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0EA85-B3A9-7F4C-AC75-52D4AD85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ED14A-26AD-CB4D-B532-3B222E33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3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0806-C284-C24B-B804-1954A648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3E424-4FE8-1542-A155-42D78AFD4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4908A-0D50-9341-AFBD-FDDC5FD4B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029E5-1E1C-1E46-86C7-09A97BB2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AFA89-EB16-6A43-BF30-ECCB03F5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F01B1-2BDC-C549-962E-B9456EBE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3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4A11E-73ED-074F-A05B-0CE604FE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0BC6B-E15D-B849-A5BC-5794280F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4C69-CA75-604E-8543-1E53A485D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191D-153E-D048-978D-95BF8C1D6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DE018-20A7-414A-9060-99526DC4D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2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megaup.com/arena/problem/OMI2015LENGUAJE1#probl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va.onlinejudge.org/external/102/1022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9EEA1-C2EC-394C-81F2-59A74581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795515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700" dirty="0" err="1"/>
              <a:t>Introducci</a:t>
            </a:r>
            <a:r>
              <a:rPr lang="es-ES" sz="4700" dirty="0" err="1"/>
              <a:t>ón</a:t>
            </a:r>
            <a:r>
              <a:rPr lang="es-ES" sz="4700" dirty="0"/>
              <a:t> a la programación competitiva</a:t>
            </a: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468F2-B94E-2A40-AB26-37F27C4B8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0392" y="4525347"/>
            <a:ext cx="3419541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Salvador Orozco Villalever</a:t>
            </a:r>
          </a:p>
          <a:p>
            <a:pPr algn="l"/>
            <a:r>
              <a:rPr lang="en-US" dirty="0"/>
              <a:t>ITESM Campus Puebla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0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CB97A-32A4-ED49-81C0-8E55EBAE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200" dirty="0" err="1">
                <a:solidFill>
                  <a:schemeClr val="accent1"/>
                </a:solidFill>
              </a:rPr>
              <a:t>Notación</a:t>
            </a:r>
            <a:r>
              <a:rPr lang="en-US" sz="4200" dirty="0">
                <a:solidFill>
                  <a:schemeClr val="accent1"/>
                </a:solidFill>
              </a:rPr>
              <a:t> Big 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FABBB-7144-4047-BF70-853CC88D5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 algn="just">
                  <a:buNone/>
                </a:pPr>
                <a:r>
                  <a:rPr lang="es-ES_tradnl" sz="2400" dirty="0"/>
                  <a:t>Decimos que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_tradnl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ES_tradn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_tradnl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s-ES_tradnl" sz="2400" dirty="0"/>
                  <a:t> si existen un valor fronterizo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sz="2400" dirty="0"/>
                  <a:t> y una constante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_tradnl" sz="2400" dirty="0"/>
                  <a:t> tal que</a:t>
                </a:r>
              </a:p>
              <a:p>
                <a:pPr marL="0" indent="0" algn="just">
                  <a:buNone/>
                </a:pPr>
                <a:endParaRPr lang="es-ES_tradnl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∗|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_tradnl" sz="2400" dirty="0"/>
              </a:p>
              <a:p>
                <a:pPr marL="0" indent="0" algn="just">
                  <a:buNone/>
                </a:pPr>
                <a:endParaRPr lang="es-ES_tradnl" sz="2400" dirty="0"/>
              </a:p>
              <a:p>
                <a:pPr marL="0" indent="0" algn="just">
                  <a:buNone/>
                </a:pPr>
                <a:r>
                  <a:rPr lang="es-ES_tradnl" sz="2400" dirty="0"/>
                  <a:t>cuando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sz="2400" dirty="0"/>
              </a:p>
              <a:p>
                <a:pPr algn="just"/>
                <a:endParaRPr lang="es-ES_tradnl" sz="2400" dirty="0"/>
              </a:p>
              <a:p>
                <a:pPr algn="just"/>
                <a:endParaRPr lang="es-ES_tradnl" sz="2400" dirty="0"/>
              </a:p>
              <a:p>
                <a:pPr marL="0" indent="0" algn="just">
                  <a:buNone/>
                </a:pPr>
                <a:r>
                  <a:rPr lang="es-ES_tradnl" sz="1500" dirty="0"/>
                  <a:t>En español: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ES_tradnl" sz="1500" dirty="0"/>
                  <a:t>es Big O de </a:t>
                </a:r>
                <a14:m>
                  <m:oMath xmlns:m="http://schemas.openxmlformats.org/officeDocument/2006/math"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500" dirty="0"/>
                  <a:t> si </a:t>
                </a:r>
                <a14:m>
                  <m:oMath xmlns:m="http://schemas.openxmlformats.org/officeDocument/2006/math"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500" dirty="0"/>
                  <a:t> multiplicada por alguna constante y tomando tal vez valores absolutos eventualmente es mayor que </a:t>
                </a:r>
                <a14:m>
                  <m:oMath xmlns:m="http://schemas.openxmlformats.org/officeDocument/2006/math"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500" dirty="0"/>
                  <a:t>, es decir, si </a:t>
                </a:r>
                <a14:m>
                  <m:oMath xmlns:m="http://schemas.openxmlformats.org/officeDocument/2006/math"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500" dirty="0"/>
                  <a:t> eventualmente le </a:t>
                </a:r>
                <a:r>
                  <a:rPr lang="es-ES_tradnl" sz="1500" i="1" dirty="0"/>
                  <a:t>gana</a:t>
                </a:r>
                <a:r>
                  <a:rPr lang="es-ES_tradnl" sz="1500" dirty="0"/>
                  <a:t> a </a:t>
                </a:r>
                <a14:m>
                  <m:oMath xmlns:m="http://schemas.openxmlformats.org/officeDocument/2006/math"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5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5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FABBB-7144-4047-BF70-853CC88D5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81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0F9D-DA9B-A649-A45F-840EBE7B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Notación</a:t>
            </a:r>
            <a:r>
              <a:rPr lang="en-US" dirty="0"/>
              <a:t> Big O - </a:t>
            </a:r>
            <a:r>
              <a:rPr lang="en-US" dirty="0" err="1"/>
              <a:t>Ejemplo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78BDA-B579-5A4C-BF35-6B9DB02A6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:endParaRPr lang="en-US" sz="3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  <a:p>
                <a:pPr marL="457200" lvl="1" indent="0">
                  <a:buNone/>
                </a:pPr>
                <a:endParaRPr lang="en-US" sz="3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3000" dirty="0"/>
              </a:p>
              <a:p>
                <a:pPr marL="457200" lvl="1" indent="0">
                  <a:buNone/>
                </a:pPr>
                <a:endParaRPr lang="en-US" sz="3000" dirty="0"/>
              </a:p>
              <a:p>
                <a:pPr marL="457200" lvl="1" indent="0">
                  <a:buNone/>
                </a:pPr>
                <a:endParaRPr lang="en-US" sz="3000" dirty="0"/>
              </a:p>
              <a:p>
                <a:pPr marL="457200" lvl="1" indent="0">
                  <a:buNone/>
                </a:pPr>
                <a:endParaRPr lang="en-US" sz="3000" dirty="0"/>
              </a:p>
              <a:p>
                <a:pPr marL="457200" lvl="1" indent="0">
                  <a:buNone/>
                </a:pPr>
                <a:r>
                  <a:rPr lang="es-ES" sz="3000" dirty="0"/>
                  <a:t>¿</a:t>
                </a:r>
                <a:r>
                  <a:rPr lang="es-ES" sz="3000" dirty="0" err="1"/>
                  <a:t>Qui</a:t>
                </a:r>
                <a:r>
                  <a:rPr lang="ru-RU" sz="3000" dirty="0" err="1"/>
                  <a:t>é</a:t>
                </a:r>
                <a:r>
                  <a:rPr lang="es-ES" sz="3000" dirty="0"/>
                  <a:t>n </a:t>
                </a:r>
                <a:r>
                  <a:rPr lang="es-ES" sz="3000" i="1" dirty="0"/>
                  <a:t>gana</a:t>
                </a:r>
                <a:r>
                  <a:rPr lang="es-ES" sz="3000" dirty="0"/>
                  <a:t>? ¿</a:t>
                </a:r>
                <a14:m>
                  <m:oMath xmlns:m="http://schemas.openxmlformats.org/officeDocument/2006/math">
                    <m:r>
                      <a:rPr lang="es-ES" sz="3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sz="3000" dirty="0"/>
                  <a:t>? O, ¿</a:t>
                </a:r>
                <a14:m>
                  <m:oMath xmlns:m="http://schemas.openxmlformats.org/officeDocument/2006/math">
                    <m:r>
                      <a:rPr lang="es-ES" sz="3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sz="3000" dirty="0"/>
                  <a:t>?</a:t>
                </a: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78BDA-B579-5A4C-BF35-6B9DB02A6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1D23D09A-9E76-4E1A-AC93-EC225DB8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5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5563-C562-AA4B-A559-8AD24AA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Notación</a:t>
            </a:r>
            <a:r>
              <a:rPr lang="en-US" sz="4000" dirty="0"/>
              <a:t> Big O - </a:t>
            </a:r>
            <a:r>
              <a:rPr lang="en-US" sz="4000" dirty="0" err="1"/>
              <a:t>Ejemplo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D8739-DBEA-A54C-BEB8-BA22D2F4D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543" y="2871982"/>
                <a:ext cx="5272888" cy="318168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1800" dirty="0"/>
                  <a:t>Aunque </a:t>
                </a:r>
                <a14:m>
                  <m:oMath xmlns:m="http://schemas.openxmlformats.org/officeDocument/2006/math">
                    <m:r>
                      <a:rPr lang="es-ES_tradnl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s-ES_tradnl" sz="1800" dirty="0"/>
                  <a:t> empieza </a:t>
                </a:r>
                <a:r>
                  <a:rPr lang="es-ES_tradnl" sz="1800" i="1" dirty="0"/>
                  <a:t>ganando</a:t>
                </a:r>
                <a:r>
                  <a:rPr lang="es-ES_tradnl" sz="1800" dirty="0"/>
                  <a:t>, eventualmente (cuando </a:t>
                </a:r>
                <a14:m>
                  <m:oMath xmlns:m="http://schemas.openxmlformats.org/officeDocument/2006/math">
                    <m:r>
                      <a:rPr lang="es-ES_tradnl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1800" i="1">
                        <a:latin typeface="Cambria Math" panose="02040503050406030204" pitchFamily="18" charset="0"/>
                      </a:rPr>
                      <m:t>=25),</m:t>
                    </m:r>
                    <m:r>
                      <a:rPr lang="en-US" sz="18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18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ES_trad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s-ES_tradnl" sz="1800" dirty="0"/>
                  <a:t> la rebasa y a partir de ahí </a:t>
                </a:r>
                <a14:m>
                  <m:oMath xmlns:m="http://schemas.openxmlformats.org/officeDocument/2006/math">
                    <m:r>
                      <a:rPr lang="es-ES_tradnl" sz="18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ES_trad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_tradnl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1800" dirty="0"/>
                  <a:t>siempre es mayor que </a:t>
                </a:r>
                <a14:m>
                  <m:oMath xmlns:m="http://schemas.openxmlformats.org/officeDocument/2006/math">
                    <m:r>
                      <a:rPr lang="es-ES_tradnl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_tradnl" sz="1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_tradnl" sz="1800" dirty="0"/>
              </a:p>
              <a:p>
                <a:endParaRPr lang="es-ES_tradnl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!)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1800" dirty="0"/>
                  <a:t> </a:t>
                </a:r>
                <a:r>
                  <a:rPr lang="en-US" sz="1800" dirty="0" err="1"/>
                  <a:t>eventualmente</a:t>
                </a:r>
                <a:r>
                  <a:rPr lang="en-US" sz="1800" dirty="0"/>
                  <a:t> le </a:t>
                </a:r>
                <a:r>
                  <a:rPr lang="en-US" sz="1800" dirty="0" err="1"/>
                  <a:t>gana</a:t>
                </a:r>
                <a:r>
                  <a:rPr lang="en-US" sz="1800" dirty="0"/>
                  <a:t> 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sz="1800" dirty="0"/>
                </a:br>
                <a:r>
                  <a:rPr lang="es-ES_tradnl" sz="1800" dirty="0"/>
                  <a:t> 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D8739-DBEA-A54C-BEB8-BA22D2F4D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2871982"/>
                <a:ext cx="5272888" cy="3181684"/>
              </a:xfrm>
              <a:blipFill>
                <a:blip r:embed="rId2"/>
                <a:stretch>
                  <a:fillRect l="-71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D039A39-273F-EE40-B4E0-59FA5DBCFB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635275"/>
                  </p:ext>
                </p:extLst>
              </p:nvPr>
            </p:nvGraphicFramePr>
            <p:xfrm>
              <a:off x="7924800" y="1962173"/>
              <a:ext cx="3945464" cy="393522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00549">
                      <a:extLst>
                        <a:ext uri="{9D8B030D-6E8A-4147-A177-3AD203B41FA5}">
                          <a16:colId xmlns:a16="http://schemas.microsoft.com/office/drawing/2014/main" val="3217496518"/>
                        </a:ext>
                      </a:extLst>
                    </a:gridCol>
                    <a:gridCol w="1506314">
                      <a:extLst>
                        <a:ext uri="{9D8B030D-6E8A-4147-A177-3AD203B41FA5}">
                          <a16:colId xmlns:a16="http://schemas.microsoft.com/office/drawing/2014/main" val="4047855029"/>
                        </a:ext>
                      </a:extLst>
                    </a:gridCol>
                    <a:gridCol w="1738601">
                      <a:extLst>
                        <a:ext uri="{9D8B030D-6E8A-4147-A177-3AD203B41FA5}">
                          <a16:colId xmlns:a16="http://schemas.microsoft.com/office/drawing/2014/main" val="3747468096"/>
                        </a:ext>
                      </a:extLst>
                    </a:gridCol>
                  </a:tblGrid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n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sSup>
                                  <m:sSup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/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500" dirty="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1500"/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1640721919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120276543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675901582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3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6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81127268"/>
                      </a:ext>
                    </a:extLst>
                  </a:tr>
                  <a:tr h="582413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10,000,000,000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3,628,800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514376267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24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10^24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6.20 × 10^23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229531293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25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10^25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kern="1200">
                              <a:effectLst/>
                            </a:rPr>
                            <a:t>~ 1.55 × 10^25</a:t>
                          </a:r>
                          <a:endParaRPr lang="en-US" sz="15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883457105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50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10^50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3.04 × 10^64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1658799045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9.33 × 10^157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117309777"/>
                      </a:ext>
                    </a:extLst>
                  </a:tr>
                  <a:tr h="582413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4.023 × 10^2567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710385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D039A39-273F-EE40-B4E0-59FA5DBCFB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635275"/>
                  </p:ext>
                </p:extLst>
              </p:nvPr>
            </p:nvGraphicFramePr>
            <p:xfrm>
              <a:off x="7924800" y="1962173"/>
              <a:ext cx="3945464" cy="393522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00549">
                      <a:extLst>
                        <a:ext uri="{9D8B030D-6E8A-4147-A177-3AD203B41FA5}">
                          <a16:colId xmlns:a16="http://schemas.microsoft.com/office/drawing/2014/main" val="3217496518"/>
                        </a:ext>
                      </a:extLst>
                    </a:gridCol>
                    <a:gridCol w="1506314">
                      <a:extLst>
                        <a:ext uri="{9D8B030D-6E8A-4147-A177-3AD203B41FA5}">
                          <a16:colId xmlns:a16="http://schemas.microsoft.com/office/drawing/2014/main" val="4047855029"/>
                        </a:ext>
                      </a:extLst>
                    </a:gridCol>
                    <a:gridCol w="1738601">
                      <a:extLst>
                        <a:ext uri="{9D8B030D-6E8A-4147-A177-3AD203B41FA5}">
                          <a16:colId xmlns:a16="http://schemas.microsoft.com/office/drawing/2014/main" val="3747468096"/>
                        </a:ext>
                      </a:extLst>
                    </a:gridCol>
                  </a:tblGrid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n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704" marR="78704" marT="39352" marB="39352">
                        <a:blipFill>
                          <a:blip r:embed="rId3"/>
                          <a:stretch>
                            <a:fillRect l="-46218" t="-7407" r="-115966" b="-105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704" marR="78704" marT="39352" marB="39352">
                        <a:blipFill>
                          <a:blip r:embed="rId3"/>
                          <a:stretch>
                            <a:fillRect l="-127007" t="-7407" r="-730" b="-105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721919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120276543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675901582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3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6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81127268"/>
                      </a:ext>
                    </a:extLst>
                  </a:tr>
                  <a:tr h="582413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10,000,000,000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3,628,800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514376267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24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10^24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6.20 × 10^23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3229531293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25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10^25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kern="1200">
                              <a:effectLst/>
                            </a:rPr>
                            <a:t>~ 1.55 × 10^25</a:t>
                          </a:r>
                          <a:endParaRPr lang="en-US" sz="15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883457105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50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10^50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3.04 × 10^64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1658799045"/>
                      </a:ext>
                    </a:extLst>
                  </a:tr>
                  <a:tr h="346300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10^100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9.33 × 10^157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117309777"/>
                      </a:ext>
                    </a:extLst>
                  </a:tr>
                  <a:tr h="582413"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10^1000</a:t>
                          </a:r>
                        </a:p>
                      </a:txBody>
                      <a:tcPr marL="78704" marR="78704" marT="39352" marB="39352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/>
                            <a:t>~ 4.023 × 10^2567</a:t>
                          </a:r>
                        </a:p>
                      </a:txBody>
                      <a:tcPr marL="78704" marR="78704" marT="39352" marB="39352"/>
                    </a:tc>
                    <a:extLst>
                      <a:ext uri="{0D108BD9-81ED-4DB2-BD59-A6C34878D82A}">
                        <a16:rowId xmlns:a16="http://schemas.microsoft.com/office/drawing/2014/main" val="27103854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783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7CAE1-DED8-3B48-AECC-5A799F6C62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 dirty="0" err="1"/>
                  <a:t>Notación</a:t>
                </a:r>
                <a:r>
                  <a:rPr lang="en-US" sz="4000" dirty="0"/>
                  <a:t> Big O – </a:t>
                </a:r>
                <a:r>
                  <a:rPr lang="en-US" sz="4000" dirty="0" err="1"/>
                  <a:t>Sobre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_tradnl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 y </a:t>
                </a:r>
                <a14:m>
                  <m:oMath xmlns:m="http://schemas.openxmlformats.org/officeDocument/2006/math">
                    <m:r>
                      <a:rPr lang="es-ES_tradnl" sz="4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7CAE1-DED8-3B48-AECC-5A799F6C6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FA023-4005-4F49-A1AB-727C06062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ES_tradnl" sz="2000" dirty="0"/>
                  <a:t>El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sz="2000" dirty="0"/>
                  <a:t> nos permite ignorar los valores pequeños de n para los cuales el </a:t>
                </a:r>
                <a:r>
                  <a:rPr lang="es-ES_tradnl" sz="2000" i="1" dirty="0"/>
                  <a:t>ganador</a:t>
                </a:r>
                <a:r>
                  <a:rPr lang="es-ES_tradnl" sz="2000" dirty="0"/>
                  <a:t> eventual de las funciones no parece claro. Lo importante es conocer el comportamiento </a:t>
                </a:r>
                <a:r>
                  <a:rPr lang="es-ES_tradnl" sz="2000" i="1" dirty="0"/>
                  <a:t>eventual</a:t>
                </a:r>
                <a:r>
                  <a:rPr lang="es-ES_tradnl" sz="2000" dirty="0"/>
                  <a:t>.</a:t>
                </a:r>
              </a:p>
              <a:p>
                <a:pPr marL="0" indent="0" algn="just">
                  <a:buNone/>
                </a:pPr>
                <a:endParaRPr lang="es-ES_tradnl" sz="2000" i="1" dirty="0"/>
              </a:p>
              <a:p>
                <a:pPr marL="0" indent="0" algn="just">
                  <a:buNone/>
                </a:pPr>
                <a:r>
                  <a:rPr lang="es-ES_tradnl" sz="2000" dirty="0"/>
                  <a:t>La constante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_tradnl" sz="2000" dirty="0"/>
                  <a:t> nos permite ignorar constantes multiplicativas, por lo que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_tradnl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(10</m:t>
                    </m:r>
                    <m:sSup>
                      <m:s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_tradnl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2000" dirty="0"/>
                  <a:t> y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_tradnl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(5</m:t>
                    </m:r>
                    <m:sSup>
                      <m:s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_tradnl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2000" dirty="0"/>
                  <a:t>. En realidad, ambas funciones son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_tradn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_tradnl" sz="2000" dirty="0"/>
                  <a:t>, es decir, podemos olvidar esos coeficientes constantes.</a:t>
                </a:r>
              </a:p>
              <a:p>
                <a:pPr marL="0" indent="0" algn="just">
                  <a:buNone/>
                </a:pPr>
                <a:endParaRPr lang="es-ES_tradnl" sz="2000" dirty="0"/>
              </a:p>
              <a:p>
                <a:pPr marL="0" indent="0" algn="just">
                  <a:buNone/>
                </a:pPr>
                <a:r>
                  <a:rPr lang="es-ES_tradnl" sz="2000" b="1" dirty="0"/>
                  <a:t>Cuidado: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1.8</m:t>
                            </m:r>
                          </m:sup>
                        </m:sSup>
                      </m:e>
                    </m:d>
                  </m:oMath>
                </a14:m>
                <a:r>
                  <a:rPr lang="es-ES_tradnl" sz="2000" dirty="0"/>
                  <a:t>, aunque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1.8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_tradnl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FA023-4005-4F49-A1AB-727C06062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3"/>
                <a:stretch>
                  <a:fillRect l="-704" t="-1901" r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155E0F-E222-AC45-8E45-A7C159B5DB9D}"/>
              </a:ext>
            </a:extLst>
          </p:cNvPr>
          <p:cNvSpPr txBox="1"/>
          <p:nvPr/>
        </p:nvSpPr>
        <p:spPr>
          <a:xfrm>
            <a:off x="1238250" y="5676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63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1A67D-2296-1943-BF63-300CFAE6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Comparando distintas complejidades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D0743-7CCD-7B4B-B415-2D45F438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Fuente: https://</a:t>
            </a:r>
            <a:r>
              <a:rPr 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www.coengoedegebure.com</a:t>
            </a: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/understanding-big-o-notation/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5235E-16BF-344D-AD07-99892757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85" y="2310834"/>
            <a:ext cx="6483630" cy="44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2EA5E-5855-1F4E-B121-1776E4ED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Comparando distintas complejidades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E6038-6820-CC43-99CD-A509E739D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Fuente: https://</a:t>
            </a:r>
            <a:r>
              <a:rPr 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www.coengoedegebure.com</a:t>
            </a: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/understanding-big-o-notation/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00987A-02C4-414C-A4F2-F79451CE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02" y="2509911"/>
            <a:ext cx="105200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A270-BF58-984E-AA7B-AE53E0F4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Trivia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8E35-E3E9-B844-93CD-EFA61309A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−100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−20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1.9</m:t>
                            </m:r>
                          </m:sup>
                        </m:sSup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¿</a:t>
                </a:r>
                <a:r>
                  <a:rPr lang="en-US" sz="2400" dirty="0" err="1"/>
                  <a:t>Cuál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 el </a:t>
                </a:r>
                <a:r>
                  <a:rPr lang="en-US" sz="2400" dirty="0" err="1"/>
                  <a:t>orden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correcto</a:t>
                </a:r>
                <a:r>
                  <a:rPr lang="en-US" sz="2400" dirty="0"/>
                  <a:t> de las </a:t>
                </a:r>
                <a:r>
                  <a:rPr lang="en-US" sz="2400" dirty="0" err="1"/>
                  <a:t>siguientes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funciones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según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crecimiento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asintótico</a:t>
                </a:r>
                <a:r>
                  <a:rPr lang="en-US" sz="2400" dirty="0"/>
                  <a:t>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+mj-lt"/>
                  </a:rPr>
                  <a:t>!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8E35-E3E9-B844-93CD-EFA61309A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1174" t="-2564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6" descr="Help">
            <a:extLst>
              <a:ext uri="{FF2B5EF4-FFF2-40B4-BE49-F238E27FC236}">
                <a16:creationId xmlns:a16="http://schemas.microsoft.com/office/drawing/2014/main" id="{C1050562-9BB5-4DEC-BC05-DD469987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DE66-3533-5740-959A-410B44DF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Regla</a:t>
            </a:r>
            <a:r>
              <a:rPr lang="en-US" dirty="0"/>
              <a:t>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13072B-1368-E740-9E56-083BDB0A5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En promedio, el sistema de evaluación de un juez en línea realiza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_tradnl" sz="360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s-ES_tradnl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360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_tradnl" sz="360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s-ES_tradnl" sz="3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3600" dirty="0"/>
                  <a:t> operaciones por segundo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13072B-1368-E740-9E56-083BDB0A5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6C6A2A28-6620-4C6D-9E91-EA21B5739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8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7F8-EBFD-2143-B411-B907C0A9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la OMI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31F4-A5A1-9140-BCBF-1B71AA82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Barrancas del </a:t>
            </a:r>
            <a:r>
              <a:rPr lang="en-US" sz="2400" dirty="0" err="1">
                <a:hlinkClick r:id="rId2"/>
              </a:rPr>
              <a:t>Cobre</a:t>
            </a:r>
            <a:endParaRPr lang="en-US" sz="2400" dirty="0"/>
          </a:p>
        </p:txBody>
      </p:sp>
      <p:pic>
        <p:nvPicPr>
          <p:cNvPr id="7" name="Graphic 6" descr="Subtitles">
            <a:extLst>
              <a:ext uri="{FF2B5EF4-FFF2-40B4-BE49-F238E27FC236}">
                <a16:creationId xmlns:a16="http://schemas.microsoft.com/office/drawing/2014/main" id="{C3B40C38-D82D-4DD8-8E31-2DC6022FE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7F2-5370-3043-9A9A-417CDBA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la OMI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5B30-4080-AC40-9D61-2DC8905C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Solución</a:t>
            </a:r>
            <a:r>
              <a:rPr lang="en-US" sz="2000" b="1" dirty="0"/>
              <a:t> </a:t>
            </a:r>
            <a:r>
              <a:rPr lang="en-US" sz="2000" b="1" dirty="0" err="1"/>
              <a:t>fácil</a:t>
            </a:r>
            <a:r>
              <a:rPr lang="en-US" sz="2000" b="1" dirty="0"/>
              <a:t>, </a:t>
            </a:r>
            <a:r>
              <a:rPr lang="en-US" sz="2000" b="1" dirty="0" err="1"/>
              <a:t>pero</a:t>
            </a:r>
            <a:r>
              <a:rPr lang="en-US" sz="2000" b="1" dirty="0"/>
              <a:t> </a:t>
            </a:r>
            <a:r>
              <a:rPr lang="en-US" sz="2000" b="1" dirty="0" err="1"/>
              <a:t>parcial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u="sng" dirty="0"/>
              <a:t>Idea:</a:t>
            </a:r>
          </a:p>
          <a:p>
            <a:endParaRPr lang="en-US" sz="2000" u="sng" dirty="0"/>
          </a:p>
          <a:p>
            <a:pPr lvl="1"/>
            <a:r>
              <a:rPr lang="en-US" sz="2000" dirty="0" err="1"/>
              <a:t>Calcular</a:t>
            </a:r>
            <a:r>
              <a:rPr lang="en-US" sz="2000" dirty="0"/>
              <a:t> </a:t>
            </a:r>
            <a:r>
              <a:rPr lang="en-US" sz="2000" dirty="0" err="1"/>
              <a:t>diferencias</a:t>
            </a:r>
            <a:r>
              <a:rPr lang="en-US" sz="2000" dirty="0"/>
              <a:t> y </a:t>
            </a:r>
            <a:r>
              <a:rPr lang="en-US" sz="2000" dirty="0" err="1"/>
              <a:t>guardarlas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un </a:t>
            </a:r>
            <a:r>
              <a:rPr lang="en-US" sz="2000" dirty="0" err="1"/>
              <a:t>arreglo</a:t>
            </a:r>
            <a:endParaRPr lang="en-US" sz="2000" dirty="0"/>
          </a:p>
          <a:p>
            <a:pPr lvl="1"/>
            <a:r>
              <a:rPr lang="en-US" sz="2000" dirty="0" err="1"/>
              <a:t>Usar</a:t>
            </a:r>
            <a:r>
              <a:rPr lang="en-US" sz="2000" dirty="0"/>
              <a:t> dos </a:t>
            </a:r>
            <a:r>
              <a:rPr lang="en-US" sz="2000" dirty="0" err="1"/>
              <a:t>fors</a:t>
            </a:r>
            <a:r>
              <a:rPr lang="en-US" sz="2000" dirty="0"/>
              <a:t> </a:t>
            </a:r>
            <a:r>
              <a:rPr lang="en-US" sz="2000" dirty="0" err="1"/>
              <a:t>anidados</a:t>
            </a:r>
            <a:endParaRPr lang="en-US" sz="2000" dirty="0"/>
          </a:p>
          <a:p>
            <a:pPr lvl="1"/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dirty="0" err="1"/>
              <a:t>máxima</a:t>
            </a:r>
            <a:r>
              <a:rPr lang="en-US" sz="2000" dirty="0"/>
              <a:t> </a:t>
            </a:r>
            <a:r>
              <a:rPr lang="en-US" sz="2000" dirty="0" err="1"/>
              <a:t>suma</a:t>
            </a:r>
            <a:endParaRPr lang="en-US" sz="2000" dirty="0"/>
          </a:p>
          <a:p>
            <a:pPr marL="457200" lvl="1" indent="0">
              <a:buNone/>
            </a:pPr>
            <a:endParaRPr lang="en-US" sz="2000" u="sng" dirty="0"/>
          </a:p>
          <a:p>
            <a:r>
              <a:rPr lang="en-US" sz="2000" u="sng" dirty="0" err="1"/>
              <a:t>Complejidad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FF0000"/>
                </a:solidFill>
              </a:rPr>
              <a:t>????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ED478BC0-5E90-4A75-8756-C8B301E0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9EEA1-C2EC-394C-81F2-59A74581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s-ES_tradnl" sz="4900" dirty="0"/>
              <a:t>Sesión 2: </a:t>
            </a:r>
            <a:br>
              <a:rPr lang="es-ES_tradnl" sz="4900" dirty="0"/>
            </a:br>
            <a:br>
              <a:rPr lang="es-ES_tradnl" sz="4900" dirty="0"/>
            </a:br>
            <a:r>
              <a:rPr lang="es-ES_tradnl" sz="4900" dirty="0"/>
              <a:t>Complejidad temporal, estructuras de datos comunes en C++ y Teoría de números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0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7F2-5370-3043-9A9A-417CDBA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la OMI 2015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95B30-4080-AC40-9D61-2DC8905CEB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 err="1"/>
                  <a:t>Solución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fácil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pero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parcial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r>
                  <a:rPr lang="en-US" sz="2000" u="sng" dirty="0"/>
                  <a:t>Idea:</a:t>
                </a:r>
              </a:p>
              <a:p>
                <a:endParaRPr lang="en-US" sz="2000" u="sng" dirty="0"/>
              </a:p>
              <a:p>
                <a:pPr lvl="1"/>
                <a:r>
                  <a:rPr lang="en-US" sz="2000" dirty="0" err="1"/>
                  <a:t>Calcular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diferencias</a:t>
                </a:r>
                <a:r>
                  <a:rPr lang="en-US" sz="2000" dirty="0"/>
                  <a:t> y </a:t>
                </a:r>
                <a:r>
                  <a:rPr lang="en-US" sz="2000" dirty="0" err="1"/>
                  <a:t>guardarlas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un </a:t>
                </a:r>
                <a:r>
                  <a:rPr lang="en-US" sz="2000" dirty="0" err="1"/>
                  <a:t>arreglo</a:t>
                </a:r>
                <a:endParaRPr lang="en-US" sz="2000" dirty="0"/>
              </a:p>
              <a:p>
                <a:pPr lvl="1"/>
                <a:r>
                  <a:rPr lang="en-US" sz="2000" dirty="0" err="1"/>
                  <a:t>Usar</a:t>
                </a:r>
                <a:r>
                  <a:rPr lang="en-US" sz="2000" dirty="0"/>
                  <a:t> dos </a:t>
                </a:r>
                <a:r>
                  <a:rPr lang="en-US" sz="2000" dirty="0" err="1"/>
                  <a:t>fors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anidados</a:t>
                </a:r>
                <a:endParaRPr lang="en-US" sz="2000" dirty="0"/>
              </a:p>
              <a:p>
                <a:pPr lvl="1"/>
                <a:r>
                  <a:rPr lang="en-US" sz="2000" dirty="0" err="1"/>
                  <a:t>Calcular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máxima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suma</a:t>
                </a:r>
                <a:endParaRPr lang="en-US" sz="2000" dirty="0"/>
              </a:p>
              <a:p>
                <a:pPr marL="457200" lvl="1" indent="0">
                  <a:buNone/>
                </a:pPr>
                <a:endParaRPr lang="en-US" sz="2000" u="sng" dirty="0"/>
              </a:p>
              <a:p>
                <a:r>
                  <a:rPr lang="en-US" sz="2000" u="sng" dirty="0" err="1"/>
                  <a:t>Complejidad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95B30-4080-AC40-9D61-2DC8905CE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78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ED478BC0-5E90-4A75-8756-C8B301E0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7F2-5370-3043-9A9A-417CDBA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la OMI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5B30-4080-AC40-9D61-2DC8905C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_tradnl" sz="2000" b="1" dirty="0"/>
              <a:t>Solución más difícil, pero completa</a:t>
            </a:r>
          </a:p>
          <a:p>
            <a:pPr marL="0" indent="0">
              <a:buNone/>
            </a:pPr>
            <a:endParaRPr lang="en-US" sz="2000" b="1" dirty="0"/>
          </a:p>
          <a:p>
            <a:pPr algn="just"/>
            <a:r>
              <a:rPr lang="es-ES_tradnl" u="sng" dirty="0"/>
              <a:t>Idea:</a:t>
            </a:r>
          </a:p>
          <a:p>
            <a:pPr algn="just"/>
            <a:endParaRPr lang="es-ES_tradnl" u="sng" dirty="0"/>
          </a:p>
          <a:p>
            <a:pPr lvl="1" algn="just"/>
            <a:r>
              <a:rPr lang="es-ES_tradnl" dirty="0"/>
              <a:t>Calcular diferencias y guardarlas en un arreglo</a:t>
            </a:r>
          </a:p>
          <a:p>
            <a:pPr lvl="1" algn="just"/>
            <a:r>
              <a:rPr lang="es-ES_tradnl" dirty="0"/>
              <a:t>Calcular </a:t>
            </a:r>
            <a:r>
              <a:rPr lang="es-ES_tradnl" b="1" dirty="0"/>
              <a:t>la</a:t>
            </a:r>
            <a:r>
              <a:rPr lang="es-ES_tradnl" dirty="0"/>
              <a:t> </a:t>
            </a:r>
            <a:r>
              <a:rPr lang="es-ES_tradnl" b="1" dirty="0"/>
              <a:t>primera</a:t>
            </a:r>
            <a:r>
              <a:rPr lang="es-ES_tradnl" dirty="0"/>
              <a:t> suma</a:t>
            </a:r>
          </a:p>
          <a:p>
            <a:pPr lvl="1" algn="just"/>
            <a:r>
              <a:rPr lang="es-ES_tradnl" dirty="0"/>
              <a:t>A partir de ahí, ir calculando las siguientes sumas restando el primer elemento de la suma anterior y sumando el último elemento de la suma siguiente.</a:t>
            </a:r>
          </a:p>
          <a:p>
            <a:pPr lvl="1" algn="just"/>
            <a:endParaRPr lang="es-ES_tradnl" dirty="0"/>
          </a:p>
          <a:p>
            <a:pPr algn="just"/>
            <a:r>
              <a:rPr lang="es-ES_tradnl" u="sng" dirty="0"/>
              <a:t>Complejidad:</a:t>
            </a:r>
            <a:r>
              <a:rPr lang="es-ES_tradnl" dirty="0"/>
              <a:t> </a:t>
            </a:r>
            <a:r>
              <a:rPr lang="es-ES_tradnl" dirty="0">
                <a:solidFill>
                  <a:srgbClr val="92D050"/>
                </a:solidFill>
              </a:rPr>
              <a:t>????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ED478BC0-5E90-4A75-8756-C8B301E0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7F2-5370-3043-9A9A-417CDBA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la OMI 2015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95B30-4080-AC40-9D61-2DC8905CEB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 fontScale="85000" lnSpcReduction="20000"/>
              </a:bodyPr>
              <a:lstStyle/>
              <a:p>
                <a:pPr marL="0" indent="0" algn="just">
                  <a:buNone/>
                </a:pPr>
                <a:r>
                  <a:rPr lang="es-ES_tradnl" sz="2000" b="1" dirty="0"/>
                  <a:t>Solución más difícil, pero completa</a:t>
                </a:r>
              </a:p>
              <a:p>
                <a:pPr marL="0" indent="0">
                  <a:buNone/>
                </a:pPr>
                <a:endParaRPr lang="en-US" sz="2000" b="1" dirty="0"/>
              </a:p>
              <a:p>
                <a:pPr algn="just"/>
                <a:r>
                  <a:rPr lang="es-ES_tradnl" u="sng" dirty="0"/>
                  <a:t>Idea:</a:t>
                </a:r>
              </a:p>
              <a:p>
                <a:pPr algn="just"/>
                <a:endParaRPr lang="es-ES_tradnl" u="sng" dirty="0"/>
              </a:p>
              <a:p>
                <a:pPr lvl="1" algn="just"/>
                <a:r>
                  <a:rPr lang="es-ES_tradnl" dirty="0"/>
                  <a:t>Calcular diferencias y guardarlas en un arreglo</a:t>
                </a:r>
              </a:p>
              <a:p>
                <a:pPr lvl="1" algn="just"/>
                <a:r>
                  <a:rPr lang="es-ES_tradnl" dirty="0"/>
                  <a:t>Calcular </a:t>
                </a:r>
                <a:r>
                  <a:rPr lang="es-ES_tradnl" b="1" dirty="0"/>
                  <a:t>la</a:t>
                </a:r>
                <a:r>
                  <a:rPr lang="es-ES_tradnl" dirty="0"/>
                  <a:t> </a:t>
                </a:r>
                <a:r>
                  <a:rPr lang="es-ES_tradnl" b="1" dirty="0"/>
                  <a:t>primera</a:t>
                </a:r>
                <a:r>
                  <a:rPr lang="es-ES_tradnl" dirty="0"/>
                  <a:t> suma</a:t>
                </a:r>
              </a:p>
              <a:p>
                <a:pPr lvl="1" algn="just"/>
                <a:r>
                  <a:rPr lang="es-ES_tradnl" dirty="0"/>
                  <a:t>A partir de ahí, ir calculando las siguientes sumas restando el primer elemento de la suma anterior y sumando el último elemento de la suma siguiente.</a:t>
                </a:r>
              </a:p>
              <a:p>
                <a:pPr lvl="1" algn="just"/>
                <a:endParaRPr lang="es-ES_tradnl" dirty="0"/>
              </a:p>
              <a:p>
                <a:pPr algn="just"/>
                <a:r>
                  <a:rPr lang="es-ES_tradnl" u="sng" dirty="0"/>
                  <a:t>Complejidad:</a:t>
                </a:r>
                <a:r>
                  <a:rPr lang="es-ES_tradnl" dirty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95B30-4080-AC40-9D61-2DC8905CE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978" r="-783"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ED478BC0-5E90-4A75-8756-C8B301E0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BA74D-6562-C04A-B39E-0846B8F3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_tradnl" sz="3500" dirty="0">
                <a:solidFill>
                  <a:srgbClr val="FFFFFF"/>
                </a:solidFill>
              </a:rPr>
              <a:t>Estructuras de datos comunes en C++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4053D0-4D4A-4163-85DC-09B856DC1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0626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009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A4899-AEFB-1540-9BF2-308D7FDF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C2B0-79E9-A043-9CD2-855AE735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1755"/>
              </p:ext>
            </p:extLst>
          </p:nvPr>
        </p:nvGraphicFramePr>
        <p:xfrm>
          <a:off x="455744" y="2509911"/>
          <a:ext cx="11225415" cy="3522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369">
                  <a:extLst>
                    <a:ext uri="{9D8B030D-6E8A-4147-A177-3AD203B41FA5}">
                      <a16:colId xmlns:a16="http://schemas.microsoft.com/office/drawing/2014/main" val="2342690298"/>
                    </a:ext>
                  </a:extLst>
                </a:gridCol>
                <a:gridCol w="6349284">
                  <a:extLst>
                    <a:ext uri="{9D8B030D-6E8A-4147-A177-3AD203B41FA5}">
                      <a16:colId xmlns:a16="http://schemas.microsoft.com/office/drawing/2014/main" val="1784942016"/>
                    </a:ext>
                  </a:extLst>
                </a:gridCol>
                <a:gridCol w="2047762">
                  <a:extLst>
                    <a:ext uri="{9D8B030D-6E8A-4147-A177-3AD203B41FA5}">
                      <a16:colId xmlns:a16="http://schemas.microsoft.com/office/drawing/2014/main" val="1743486272"/>
                    </a:ext>
                  </a:extLst>
                </a:gridCol>
              </a:tblGrid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Función/Operador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/>
                        <a:t>Descripción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Complejidad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268648337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 err="1"/>
                        <a:t>size</a:t>
                      </a:r>
                      <a:r>
                        <a:rPr lang="es-ES_tradnl" sz="2500" noProof="0" dirty="0"/>
                        <a:t>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Retorna la cantidad de elementos en el vector.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328600530"/>
                  </a:ext>
                </a:extLst>
              </a:tr>
              <a:tr h="530666"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[]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Retorna el elemento en la n-</a:t>
                      </a:r>
                      <a:r>
                        <a:rPr lang="es-ES_tradnl" sz="2500" noProof="0" dirty="0" err="1"/>
                        <a:t>ésima</a:t>
                      </a:r>
                      <a:r>
                        <a:rPr lang="es-ES_tradnl" sz="2500" noProof="0" dirty="0"/>
                        <a:t> posición.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5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826551674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 err="1"/>
                        <a:t>push_back</a:t>
                      </a:r>
                      <a:r>
                        <a:rPr lang="es-ES_tradnl" sz="2500" noProof="0" dirty="0"/>
                        <a:t>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Agrega un elemento al final.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685196722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/>
                        <a:t>pop_back()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Elimina el último elemento.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5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1582008935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/>
                        <a:t>clear()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Borra el contenido del vector.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O(n)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2535175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31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A4899-AEFB-1540-9BF2-308D7FDF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C2B0-79E9-A043-9CD2-855AE735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45563"/>
              </p:ext>
            </p:extLst>
          </p:nvPr>
        </p:nvGraphicFramePr>
        <p:xfrm>
          <a:off x="455744" y="2509911"/>
          <a:ext cx="11225415" cy="4215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369">
                  <a:extLst>
                    <a:ext uri="{9D8B030D-6E8A-4147-A177-3AD203B41FA5}">
                      <a16:colId xmlns:a16="http://schemas.microsoft.com/office/drawing/2014/main" val="2342690298"/>
                    </a:ext>
                  </a:extLst>
                </a:gridCol>
                <a:gridCol w="6375042">
                  <a:extLst>
                    <a:ext uri="{9D8B030D-6E8A-4147-A177-3AD203B41FA5}">
                      <a16:colId xmlns:a16="http://schemas.microsoft.com/office/drawing/2014/main" val="1784942016"/>
                    </a:ext>
                  </a:extLst>
                </a:gridCol>
                <a:gridCol w="2022004">
                  <a:extLst>
                    <a:ext uri="{9D8B030D-6E8A-4147-A177-3AD203B41FA5}">
                      <a16:colId xmlns:a16="http://schemas.microsoft.com/office/drawing/2014/main" val="1743486272"/>
                    </a:ext>
                  </a:extLst>
                </a:gridCol>
              </a:tblGrid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Función/Operador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/>
                        <a:t>Descripción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Complejidad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268648337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 err="1"/>
                        <a:t>size</a:t>
                      </a:r>
                      <a:r>
                        <a:rPr lang="es-ES_tradnl" sz="2500" noProof="0" dirty="0"/>
                        <a:t>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Retorna la cantidad de elementos en el set.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328600530"/>
                  </a:ext>
                </a:extLst>
              </a:tr>
              <a:tr h="543545">
                <a:tc>
                  <a:txBody>
                    <a:bodyPr/>
                    <a:lstStyle/>
                    <a:p>
                      <a:r>
                        <a:rPr lang="es-ES_tradnl" sz="2500" noProof="0" dirty="0" err="1"/>
                        <a:t>insert</a:t>
                      </a:r>
                      <a:r>
                        <a:rPr lang="es-ES_tradnl" sz="2500" noProof="0" dirty="0"/>
                        <a:t>(k)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Inserta el elemento k.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5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826551674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erase(k)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Elimina el elemento k.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5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685196722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 dirty="0" err="1"/>
                        <a:t>find</a:t>
                      </a:r>
                      <a:r>
                        <a:rPr lang="es-ES_tradnl" sz="2500" noProof="0" dirty="0"/>
                        <a:t>(k)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Retorna un </a:t>
                      </a:r>
                      <a:r>
                        <a:rPr lang="es-ES_tradnl" sz="2500" noProof="0" dirty="0" err="1"/>
                        <a:t>iterador</a:t>
                      </a:r>
                      <a:r>
                        <a:rPr lang="es-ES_tradnl" sz="2500" noProof="0" dirty="0"/>
                        <a:t> al valor k en el set o un </a:t>
                      </a:r>
                      <a:r>
                        <a:rPr lang="es-ES_tradnl" sz="2500" noProof="0" dirty="0" err="1"/>
                        <a:t>iterador</a:t>
                      </a:r>
                      <a:r>
                        <a:rPr lang="es-ES_tradnl" sz="2500" noProof="0" dirty="0"/>
                        <a:t> a set::</a:t>
                      </a:r>
                      <a:r>
                        <a:rPr lang="es-ES_tradnl" sz="2500" noProof="0" dirty="0" err="1"/>
                        <a:t>end</a:t>
                      </a:r>
                      <a:r>
                        <a:rPr lang="es-ES_tradnl" sz="2500" noProof="0" dirty="0"/>
                        <a:t> si ese valor no es encontrado.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5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1582008935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500" noProof="0"/>
                        <a:t>clear()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Borra el contenido del set.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500" noProof="0" dirty="0"/>
                        <a:t>O(n)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2535175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04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A4899-AEFB-1540-9BF2-308D7FDF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C2B0-79E9-A043-9CD2-855AE735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016306"/>
              </p:ext>
            </p:extLst>
          </p:nvPr>
        </p:nvGraphicFramePr>
        <p:xfrm>
          <a:off x="378068" y="2310834"/>
          <a:ext cx="11225415" cy="4341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369">
                  <a:extLst>
                    <a:ext uri="{9D8B030D-6E8A-4147-A177-3AD203B41FA5}">
                      <a16:colId xmlns:a16="http://schemas.microsoft.com/office/drawing/2014/main" val="2342690298"/>
                    </a:ext>
                  </a:extLst>
                </a:gridCol>
                <a:gridCol w="6349284">
                  <a:extLst>
                    <a:ext uri="{9D8B030D-6E8A-4147-A177-3AD203B41FA5}">
                      <a16:colId xmlns:a16="http://schemas.microsoft.com/office/drawing/2014/main" val="1784942016"/>
                    </a:ext>
                  </a:extLst>
                </a:gridCol>
                <a:gridCol w="2047762">
                  <a:extLst>
                    <a:ext uri="{9D8B030D-6E8A-4147-A177-3AD203B41FA5}">
                      <a16:colId xmlns:a16="http://schemas.microsoft.com/office/drawing/2014/main" val="1743486272"/>
                    </a:ext>
                  </a:extLst>
                </a:gridCol>
              </a:tblGrid>
              <a:tr h="598286"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Función/Operador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Descripción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Complejidad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268648337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200" noProof="0" dirty="0" err="1"/>
                        <a:t>size</a:t>
                      </a:r>
                      <a:r>
                        <a:rPr lang="es-ES_tradnl" sz="2200" noProof="0" dirty="0"/>
                        <a:t>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Retorna la cantidad de elementos en el mapa.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/>
                        <a:t>O(1)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3328600530"/>
                  </a:ext>
                </a:extLst>
              </a:tr>
              <a:tr h="543545"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[k]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Si existe la llave k, retorna una referencia al valor mapeado. En caso contrario, inserta un nuevo elemento con esa llave.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2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826551674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erase(k)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Elimina la llave k.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2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685196722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200" noProof="0" dirty="0" err="1"/>
                        <a:t>find</a:t>
                      </a:r>
                      <a:r>
                        <a:rPr lang="es-ES_tradnl" sz="2200" noProof="0" dirty="0"/>
                        <a:t>(k)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Retorna un </a:t>
                      </a:r>
                      <a:r>
                        <a:rPr lang="es-ES_tradnl" sz="2200" noProof="0" dirty="0" err="1"/>
                        <a:t>iterador</a:t>
                      </a:r>
                      <a:r>
                        <a:rPr lang="es-ES_tradnl" sz="2200" noProof="0" dirty="0"/>
                        <a:t> a al valor k en el set o un </a:t>
                      </a:r>
                      <a:r>
                        <a:rPr lang="es-ES_tradnl" sz="2200" noProof="0" dirty="0" err="1"/>
                        <a:t>iterador</a:t>
                      </a:r>
                      <a:r>
                        <a:rPr lang="es-ES_tradnl" sz="2200" noProof="0" dirty="0"/>
                        <a:t> a </a:t>
                      </a:r>
                      <a:r>
                        <a:rPr lang="es-ES_tradnl" sz="2200" noProof="0" dirty="0" err="1"/>
                        <a:t>map</a:t>
                      </a:r>
                      <a:r>
                        <a:rPr lang="es-ES_tradnl" sz="2200" noProof="0" dirty="0"/>
                        <a:t>::</a:t>
                      </a:r>
                      <a:r>
                        <a:rPr lang="es-ES_tradnl" sz="2200" noProof="0" dirty="0" err="1"/>
                        <a:t>end</a:t>
                      </a:r>
                      <a:r>
                        <a:rPr lang="es-ES_tradnl" sz="2200" noProof="0" dirty="0"/>
                        <a:t> si ese valor no es encontrado.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200" noProof="0" dirty="0"/>
                        <a:t>O(log(n))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1582008935"/>
                  </a:ext>
                </a:extLst>
              </a:tr>
              <a:tr h="598286">
                <a:tc>
                  <a:txBody>
                    <a:bodyPr/>
                    <a:lstStyle/>
                    <a:p>
                      <a:r>
                        <a:rPr lang="es-ES_tradnl" sz="2200" noProof="0"/>
                        <a:t>clear()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Borra el contenido del mapa.</a:t>
                      </a:r>
                    </a:p>
                  </a:txBody>
                  <a:tcPr marL="135974" marR="135974" marT="67987" marB="67987"/>
                </a:tc>
                <a:tc>
                  <a:txBody>
                    <a:bodyPr/>
                    <a:lstStyle/>
                    <a:p>
                      <a:r>
                        <a:rPr lang="es-ES_tradnl" sz="2200" noProof="0" dirty="0"/>
                        <a:t>O(n)</a:t>
                      </a:r>
                    </a:p>
                  </a:txBody>
                  <a:tcPr marL="135974" marR="135974" marT="67987" marB="67987"/>
                </a:tc>
                <a:extLst>
                  <a:ext uri="{0D108BD9-81ED-4DB2-BD59-A6C34878D82A}">
                    <a16:rowId xmlns:a16="http://schemas.microsoft.com/office/drawing/2014/main" val="2535175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3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98B0-32BA-8A43-AEF2-47E47774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C++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67AF-1F46-3741-8EE4-CC6BC83E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 err="1"/>
              <a:t>www.cplusplus.com</a:t>
            </a:r>
            <a:r>
              <a:rPr lang="en-US" sz="4000" dirty="0"/>
              <a:t>/reference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aperclip">
            <a:extLst>
              <a:ext uri="{FF2B5EF4-FFF2-40B4-BE49-F238E27FC236}">
                <a16:creationId xmlns:a16="http://schemas.microsoft.com/office/drawing/2014/main" id="{347C7DA6-C3DC-46E4-BD53-E4B49518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A270-BF58-984E-AA7B-AE53E0F4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8E35-E3E9-B844-93CD-EFA61309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500" dirty="0">
                <a:hlinkClick r:id="rId2"/>
              </a:rPr>
              <a:t>UVa 10226 – Hardwood Species</a:t>
            </a:r>
            <a:endParaRPr lang="en-US" sz="3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6" descr="Help">
            <a:extLst>
              <a:ext uri="{FF2B5EF4-FFF2-40B4-BE49-F238E27FC236}">
                <a16:creationId xmlns:a16="http://schemas.microsoft.com/office/drawing/2014/main" id="{C1050562-9BB5-4DEC-BC05-DD469987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8B6F0-1AB4-F541-A970-DC655EDA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Teoría de Números</a:t>
            </a:r>
          </a:p>
        </p:txBody>
      </p:sp>
    </p:spTree>
    <p:extLst>
      <p:ext uri="{BB962C8B-B14F-4D97-AF65-F5344CB8AC3E}">
        <p14:creationId xmlns:p14="http://schemas.microsoft.com/office/powerpoint/2010/main" val="92926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08CEC-8AD9-B142-80EC-4F9E04C6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Sesión</a:t>
            </a:r>
            <a:r>
              <a:rPr lang="en-US" sz="3200" dirty="0">
                <a:solidFill>
                  <a:srgbClr val="FFFFFF"/>
                </a:solidFill>
              </a:rPr>
              <a:t> 2 - </a:t>
            </a:r>
            <a:r>
              <a:rPr lang="es-ES" sz="3200" dirty="0">
                <a:solidFill>
                  <a:srgbClr val="FFFFFF"/>
                </a:solidFill>
              </a:rPr>
              <a:t>Temario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1600B-D503-40A6-A730-3FFCE4A91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9122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81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N</a:t>
            </a:r>
            <a:r>
              <a:rPr lang="ru-RU" dirty="0" err="1"/>
              <a:t>ú</a:t>
            </a:r>
            <a:r>
              <a:rPr lang="es-ES" dirty="0"/>
              <a:t>meros primos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A90-438D-A543-A3B6-2C27F55A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3500" dirty="0"/>
              <a:t>Un entero N es </a:t>
            </a:r>
            <a:r>
              <a:rPr lang="es-ES_tradnl" sz="3500" b="1" dirty="0"/>
              <a:t>primo</a:t>
            </a:r>
            <a:r>
              <a:rPr lang="es-ES_tradnl" sz="3500" dirty="0"/>
              <a:t> si tiene exactamente dos divisores distintos: 1 y N.</a:t>
            </a:r>
          </a:p>
          <a:p>
            <a:pPr marL="0" indent="0">
              <a:buNone/>
            </a:pPr>
            <a:br>
              <a:rPr lang="es-ES_tradnl" sz="3500" dirty="0"/>
            </a:br>
            <a:r>
              <a:rPr lang="es-ES_tradnl" sz="3500" dirty="0"/>
              <a:t>Ej. 2, 3, 5, 7 y 101 son primos.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4F84F8E-9AAC-49FA-B79B-CAD71453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3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N</a:t>
            </a:r>
            <a:r>
              <a:rPr lang="ru-RU" dirty="0" err="1"/>
              <a:t>ú</a:t>
            </a:r>
            <a:r>
              <a:rPr lang="es-ES" dirty="0"/>
              <a:t>meros primos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A90-438D-A543-A3B6-2C27F55A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3500" dirty="0"/>
              <a:t>Si un entero N no es primo, entonces decimos que es </a:t>
            </a:r>
            <a:r>
              <a:rPr lang="es-ES_tradnl" sz="3500" b="1" dirty="0"/>
              <a:t>compuesto.</a:t>
            </a:r>
          </a:p>
          <a:p>
            <a:pPr marL="0" indent="0">
              <a:buNone/>
            </a:pPr>
            <a:endParaRPr lang="es-ES_tradnl" sz="3500" b="1" dirty="0"/>
          </a:p>
          <a:p>
            <a:pPr marL="0" indent="0">
              <a:buNone/>
            </a:pPr>
            <a:r>
              <a:rPr lang="es-ES_tradnl" sz="3500" dirty="0"/>
              <a:t>Ej. 4, 6, 9, 49, 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4F84F8E-9AAC-49FA-B79B-CAD71453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7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000" dirty="0" err="1">
                <a:solidFill>
                  <a:schemeClr val="accent1"/>
                </a:solidFill>
              </a:rPr>
              <a:t>Teoría</a:t>
            </a:r>
            <a:r>
              <a:rPr lang="en-US" sz="3000" dirty="0">
                <a:solidFill>
                  <a:schemeClr val="accent1"/>
                </a:solidFill>
              </a:rPr>
              <a:t> de </a:t>
            </a:r>
            <a:r>
              <a:rPr lang="en-US" sz="3000" dirty="0" err="1">
                <a:solidFill>
                  <a:schemeClr val="accent1"/>
                </a:solidFill>
              </a:rPr>
              <a:t>números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  <a:r>
              <a:rPr lang="ru-RU" sz="3000" dirty="0">
                <a:solidFill>
                  <a:schemeClr val="accent1"/>
                </a:solidFill>
              </a:rPr>
              <a:t>– </a:t>
            </a:r>
            <a:r>
              <a:rPr lang="es-ES" sz="3000" dirty="0">
                <a:solidFill>
                  <a:schemeClr val="accent1"/>
                </a:solidFill>
              </a:rPr>
              <a:t>N</a:t>
            </a:r>
            <a:r>
              <a:rPr lang="ru-RU" sz="3000" dirty="0" err="1">
                <a:solidFill>
                  <a:schemeClr val="accent1"/>
                </a:solidFill>
              </a:rPr>
              <a:t>ú</a:t>
            </a:r>
            <a:r>
              <a:rPr lang="es-ES" sz="3000" dirty="0">
                <a:solidFill>
                  <a:schemeClr val="accent1"/>
                </a:solidFill>
              </a:rPr>
              <a:t>meros primos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¿Cómo determinar si un número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 es primo?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000" dirty="0" err="1">
                <a:solidFill>
                  <a:schemeClr val="accent1"/>
                </a:solidFill>
              </a:rPr>
              <a:t>Teoría</a:t>
            </a:r>
            <a:r>
              <a:rPr lang="en-US" sz="3000" dirty="0">
                <a:solidFill>
                  <a:schemeClr val="accent1"/>
                </a:solidFill>
              </a:rPr>
              <a:t> de </a:t>
            </a:r>
            <a:r>
              <a:rPr lang="en-US" sz="3000" dirty="0" err="1">
                <a:solidFill>
                  <a:schemeClr val="accent1"/>
                </a:solidFill>
              </a:rPr>
              <a:t>números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  <a:r>
              <a:rPr lang="ru-RU" sz="3000" dirty="0">
                <a:solidFill>
                  <a:schemeClr val="accent1"/>
                </a:solidFill>
              </a:rPr>
              <a:t>– </a:t>
            </a:r>
            <a:r>
              <a:rPr lang="es-ES" sz="3000" dirty="0">
                <a:solidFill>
                  <a:schemeClr val="accent1"/>
                </a:solidFill>
              </a:rPr>
              <a:t>N</a:t>
            </a:r>
            <a:r>
              <a:rPr lang="ru-RU" sz="3000" dirty="0" err="1">
                <a:solidFill>
                  <a:schemeClr val="accent1"/>
                </a:solidFill>
              </a:rPr>
              <a:t>ú</a:t>
            </a:r>
            <a:r>
              <a:rPr lang="es-ES" sz="3000" dirty="0">
                <a:solidFill>
                  <a:schemeClr val="accent1"/>
                </a:solidFill>
              </a:rPr>
              <a:t>meros primos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¿Cómo determinar si un número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 es primo?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Todo número compuesto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sz="2400" dirty="0"/>
                  <a:t> tiene </a:t>
                </a:r>
                <a:r>
                  <a:rPr lang="es-ES_tradnl" sz="2400" b="1" dirty="0"/>
                  <a:t>al menos </a:t>
                </a:r>
                <a:r>
                  <a:rPr lang="es-ES_tradnl" sz="2400" dirty="0"/>
                  <a:t>un divisor primo </a:t>
                </a:r>
                <a:r>
                  <a:rPr lang="es-ES_tradnl" sz="2400" b="1" dirty="0"/>
                  <a:t>menor o igual a </a:t>
                </a:r>
                <a14:m>
                  <m:oMath xmlns:m="http://schemas.openxmlformats.org/officeDocument/2006/math">
                    <m:r>
                      <a:rPr lang="es-ES_tradnl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s-E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s-ES_tradnl" sz="2400" dirty="0"/>
                  <a:t>. (¿Por qué?)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784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Factorización canónica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A90-438D-A543-A3B6-2C27F55A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ES" sz="2500" i="1" dirty="0"/>
              <a:t>Todo entero positivo mayor que 1 es un número primo o bien un único producto de números primos.</a:t>
            </a:r>
          </a:p>
          <a:p>
            <a:pPr marL="0" indent="0" algn="just">
              <a:buNone/>
            </a:pPr>
            <a:endParaRPr lang="es-ES" sz="2500" dirty="0"/>
          </a:p>
          <a:p>
            <a:pPr marL="457200" lvl="1" indent="0" algn="r">
              <a:buNone/>
            </a:pPr>
            <a:r>
              <a:rPr lang="es-ES" sz="2100" b="1" dirty="0"/>
              <a:t>Teorema fundamental de la Aritmética</a:t>
            </a:r>
            <a:r>
              <a:rPr lang="es-ES" sz="2100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4F84F8E-9AAC-49FA-B79B-CAD71453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0AD5D-43B5-5A43-B363-C7CFC960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Factorización canónica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" sz="2400" dirty="0"/>
                  <a:t>En general, decimos que un entero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sz="2400" dirty="0"/>
                  <a:t> tiene la siguiente </a:t>
                </a:r>
                <a:r>
                  <a:rPr lang="es-ES" sz="2400" dirty="0" err="1"/>
                  <a:t>factorizaci</a:t>
                </a:r>
                <a:r>
                  <a:rPr lang="ru-RU" sz="2400" dirty="0" err="1"/>
                  <a:t>ó</a:t>
                </a:r>
                <a:r>
                  <a:rPr lang="es-ES" sz="2400" dirty="0"/>
                  <a:t>n:</a:t>
                </a:r>
              </a:p>
              <a:p>
                <a:pPr marL="0" indent="0">
                  <a:buNone/>
                </a:pPr>
                <a:endParaRPr lang="es-E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∗…∗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4000" dirty="0"/>
              </a:p>
              <a:p>
                <a:pPr marL="0" indent="0">
                  <a:buNone/>
                </a:pPr>
                <a:endParaRPr lang="es-ES" sz="4000" dirty="0"/>
              </a:p>
              <a:p>
                <a:pPr marL="0" indent="0">
                  <a:buNone/>
                </a:pPr>
                <a:endParaRPr lang="es-ES" sz="4000" dirty="0"/>
              </a:p>
              <a:p>
                <a:pPr marL="0" indent="0">
                  <a:buNone/>
                </a:pPr>
                <a:r>
                  <a:rPr lang="es-ES" sz="1600" dirty="0"/>
                  <a:t>(¿C</a:t>
                </a:r>
                <a:r>
                  <a:rPr lang="ru-RU" sz="1600" dirty="0" err="1"/>
                  <a:t>ó</a:t>
                </a:r>
                <a:r>
                  <a:rPr lang="es-ES" sz="1600" dirty="0" err="1"/>
                  <a:t>mo</a:t>
                </a:r>
                <a:r>
                  <a:rPr lang="es-ES" sz="1600" dirty="0"/>
                  <a:t> se ve la factorización de los cuadrados perfectos? ¿Y la de los cubos? ¿Y la de las k-potencias?)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2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Teoría</a:t>
            </a:r>
            <a:r>
              <a:rPr lang="en-US" sz="3200" dirty="0"/>
              <a:t> de </a:t>
            </a:r>
            <a:r>
              <a:rPr lang="en-US" sz="3200" dirty="0" err="1"/>
              <a:t>números</a:t>
            </a:r>
            <a:r>
              <a:rPr lang="en-US" sz="3200" dirty="0"/>
              <a:t> </a:t>
            </a:r>
            <a:r>
              <a:rPr lang="ru-RU" sz="3200" dirty="0"/>
              <a:t>– </a:t>
            </a:r>
            <a:r>
              <a:rPr lang="es-ES" sz="3200" dirty="0"/>
              <a:t>Factorización canónica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A90-438D-A543-A3B6-2C27F55A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ES" sz="2500" dirty="0"/>
              <a:t>¿Cómo se factoriza el 19?</a:t>
            </a:r>
          </a:p>
          <a:p>
            <a:pPr marL="0" indent="0" algn="just">
              <a:buNone/>
            </a:pPr>
            <a:r>
              <a:rPr lang="es-ES" sz="2500" dirty="0"/>
              <a:t>¿Y el 25?</a:t>
            </a:r>
          </a:p>
          <a:p>
            <a:pPr marL="0" indent="0" algn="just">
              <a:buNone/>
            </a:pPr>
            <a:r>
              <a:rPr lang="es-ES" sz="2500" dirty="0"/>
              <a:t>¿Y el 48?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4F84F8E-9AAC-49FA-B79B-CAD71453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1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Teoría</a:t>
            </a:r>
            <a:r>
              <a:rPr lang="en-US" sz="3200" dirty="0"/>
              <a:t> de </a:t>
            </a:r>
            <a:r>
              <a:rPr lang="en-US" sz="3200" dirty="0" err="1"/>
              <a:t>números</a:t>
            </a:r>
            <a:r>
              <a:rPr lang="en-US" sz="3200" dirty="0"/>
              <a:t> </a:t>
            </a:r>
            <a:r>
              <a:rPr lang="ru-RU" sz="3200" dirty="0"/>
              <a:t>– </a:t>
            </a:r>
            <a:r>
              <a:rPr lang="es-ES" sz="3200" dirty="0"/>
              <a:t>Factorización canónica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s-ES" sz="2500" dirty="0"/>
                  <a:t>¿Cómo se factoriza el 19? </a:t>
                </a:r>
              </a:p>
              <a:p>
                <a:pPr marL="0" indent="0" algn="just">
                  <a:buNone/>
                </a:pPr>
                <a:endParaRPr lang="es-ES" sz="25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dirty="0" smtClean="0">
                          <a:latin typeface="Cambria Math" panose="02040503050406030204" pitchFamily="18" charset="0"/>
                        </a:rPr>
                        <m:t>19 = 19</m:t>
                      </m:r>
                    </m:oMath>
                  </m:oMathPara>
                </a14:m>
                <a:endParaRPr lang="es-ES" sz="2500" dirty="0"/>
              </a:p>
              <a:p>
                <a:pPr marL="0" indent="0" algn="just">
                  <a:buNone/>
                </a:pPr>
                <a:endParaRPr lang="es-ES" sz="2500" dirty="0"/>
              </a:p>
              <a:p>
                <a:pPr marL="0" indent="0" algn="just">
                  <a:buNone/>
                </a:pPr>
                <a:r>
                  <a:rPr lang="es-ES" sz="2500" dirty="0"/>
                  <a:t>¿Y el 25? </a:t>
                </a:r>
                <a:endParaRPr lang="es-ES" sz="25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dirty="0" smtClean="0">
                          <a:latin typeface="Cambria Math" panose="02040503050406030204" pitchFamily="18" charset="0"/>
                        </a:rPr>
                        <m:t>25 = </m:t>
                      </m:r>
                      <m:sSup>
                        <m:sSupPr>
                          <m:ctrlPr>
                            <a:rPr lang="es-ES" sz="25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0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s-ES" sz="25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sz="2500" dirty="0"/>
              </a:p>
              <a:p>
                <a:pPr marL="0" indent="0" algn="just">
                  <a:buNone/>
                </a:pPr>
                <a:endParaRPr lang="es-ES" sz="2500" dirty="0"/>
              </a:p>
              <a:p>
                <a:pPr marL="0" indent="0" algn="just">
                  <a:buNone/>
                </a:pPr>
                <a:r>
                  <a:rPr lang="es-ES" sz="2500" dirty="0"/>
                  <a:t>¿Y el 48? </a:t>
                </a:r>
                <a:endParaRPr lang="en-US" sz="25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dirty="0" smtClean="0">
                          <a:latin typeface="Cambria Math" panose="02040503050406030204" pitchFamily="18" charset="0"/>
                        </a:rPr>
                        <m:t>48 = </m:t>
                      </m:r>
                      <m:sSup>
                        <m:sSupPr>
                          <m:ctrlPr>
                            <a:rPr lang="es-ES" sz="25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sz="250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ES" sz="2500" i="1" dirty="0" smtClean="0">
                          <a:latin typeface="Cambria Math" panose="02040503050406030204" pitchFamily="18" charset="0"/>
                        </a:rPr>
                        <m:t>∗ 3</m:t>
                      </m:r>
                    </m:oMath>
                  </m:oMathPara>
                </a14:m>
                <a:endParaRPr lang="es-ES" sz="2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1174" t="-1465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4F84F8E-9AAC-49FA-B79B-CAD71453D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5BDD-3223-1549-BC54-BFE91E80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Teoría</a:t>
            </a:r>
            <a:r>
              <a:rPr lang="en-US" sz="4200" dirty="0"/>
              <a:t> de </a:t>
            </a:r>
            <a:r>
              <a:rPr lang="en-US" sz="4200" dirty="0" err="1"/>
              <a:t>números</a:t>
            </a:r>
            <a:r>
              <a:rPr lang="en-US" sz="4200" dirty="0"/>
              <a:t> </a:t>
            </a:r>
            <a:r>
              <a:rPr lang="ru-RU" sz="4200" dirty="0"/>
              <a:t>– </a:t>
            </a:r>
            <a:r>
              <a:rPr lang="es-ES" sz="4200" dirty="0"/>
              <a:t>Divisibilidad</a:t>
            </a:r>
            <a:endParaRPr lang="en-US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B6251-B277-2144-8E23-3EF67F9A7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Un número entero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2400" dirty="0"/>
                  <a:t> es divisible por otro entero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400" dirty="0"/>
                  <a:t> (no nulo) si existe un entero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ES_tradnl" sz="2400" dirty="0"/>
                  <a:t> tal que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s-ES_tradnl" sz="2400" dirty="0"/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Decimos entonces que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400" dirty="0"/>
                  <a:t> divide a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2400" dirty="0"/>
                  <a:t> y que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2400" dirty="0"/>
                  <a:t> es congruente con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sz="2400" dirty="0"/>
                  <a:t> modulo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400" dirty="0"/>
                  <a:t>.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s-ES_tradnl" sz="24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_tradnl" sz="2400" dirty="0"/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 (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B6251-B277-2144-8E23-3EF67F9A7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uzzle Pieces">
            <a:extLst>
              <a:ext uri="{FF2B5EF4-FFF2-40B4-BE49-F238E27FC236}">
                <a16:creationId xmlns:a16="http://schemas.microsoft.com/office/drawing/2014/main" id="{8475E621-D488-4442-B3E9-8E1C04E1D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AD5D-43B5-5A43-B363-C7CFC960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Factorización canónica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Si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 puede escribirse de esta manera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4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_tradnl" sz="40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s-ES_tradnl" sz="400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s-ES_tradnl" sz="400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bSup>
                      <m:r>
                        <a:rPr lang="es-ES_tradnl" sz="4000" i="1" smtClean="0">
                          <a:latin typeface="Cambria Math" panose="02040503050406030204" pitchFamily="18" charset="0"/>
                        </a:rPr>
                        <m:t>∗…∗</m:t>
                      </m:r>
                      <m:sSubSup>
                        <m:sSubSup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_tradnl" sz="40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_tradnl" sz="40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_tradnl" sz="4000" dirty="0"/>
              </a:p>
              <a:p>
                <a:pPr marL="0" indent="0">
                  <a:buNone/>
                </a:pPr>
                <a:endParaRPr lang="es-ES_tradnl" sz="4000" dirty="0"/>
              </a:p>
              <a:p>
                <a:pPr marL="457200" indent="-457200">
                  <a:buAutoNum type="arabicPeriod"/>
                </a:pPr>
                <a:r>
                  <a:rPr lang="es-ES_tradnl" sz="2400" dirty="0"/>
                  <a:t>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_tradnl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s-ES_tradnl" sz="2400" dirty="0"/>
                  <a:t> divide a </a:t>
                </a:r>
                <a14:m>
                  <m:oMath xmlns:m="http://schemas.openxmlformats.org/officeDocument/2006/math">
                    <m:r>
                      <a:rPr lang="es-ES_tradnl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AutoNum type="arabicPeriod"/>
                </a:pPr>
                <a:r>
                  <a:rPr lang="es-ES_tradnl" sz="2400" dirty="0"/>
                  <a:t>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_tradnl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s-ES_tradnl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_tradn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_tradn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s-ES_tradnl" sz="2400" dirty="0"/>
                  <a:t> divide a </a:t>
                </a:r>
                <a14:m>
                  <m:oMath xmlns:m="http://schemas.openxmlformats.org/officeDocument/2006/math">
                    <m:r>
                      <a:rPr lang="es-ES_tradnl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?</a:t>
                </a:r>
              </a:p>
              <a:p>
                <a:pPr marL="457200" indent="-457200">
                  <a:buAutoNum type="arabicPeriod"/>
                </a:pPr>
                <a:r>
                  <a:rPr lang="es-ES_tradnl" sz="2400" dirty="0"/>
                  <a:t>¿Cuántos divisores tiene </a:t>
                </a:r>
                <a14:m>
                  <m:oMath xmlns:m="http://schemas.openxmlformats.org/officeDocument/2006/math">
                    <m:r>
                      <a:rPr lang="es-ES_tradnl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44" b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2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C965F-C169-174F-94F2-6E501848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800" dirty="0" err="1">
                <a:solidFill>
                  <a:schemeClr val="accent1"/>
                </a:solidFill>
              </a:rPr>
              <a:t>Inscripciones</a:t>
            </a:r>
            <a:r>
              <a:rPr lang="en-US" sz="3800" dirty="0">
                <a:solidFill>
                  <a:schemeClr val="accent1"/>
                </a:solidFill>
              </a:rPr>
              <a:t> a la </a:t>
            </a:r>
            <a:r>
              <a:rPr lang="en-US" sz="3800" dirty="0" err="1">
                <a:solidFill>
                  <a:schemeClr val="accent1"/>
                </a:solidFill>
              </a:rPr>
              <a:t>eliminatoria</a:t>
            </a:r>
            <a:r>
              <a:rPr lang="en-US" sz="3800" dirty="0">
                <a:solidFill>
                  <a:schemeClr val="accent1"/>
                </a:solidFill>
              </a:rPr>
              <a:t> del ACM ICPC 2019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B6752-E0B3-6A40-B11A-978EDA1AD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Escríbanle</a:t>
            </a:r>
            <a:r>
              <a:rPr lang="en-US" sz="2400" dirty="0"/>
              <a:t> al Dr. Daniel Pérez Rojas con el </a:t>
            </a:r>
            <a:r>
              <a:rPr lang="en-US" sz="2400" dirty="0" err="1"/>
              <a:t>nombre</a:t>
            </a:r>
            <a:r>
              <a:rPr lang="en-US" sz="2400" dirty="0"/>
              <a:t> de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equipo</a:t>
            </a:r>
            <a:r>
              <a:rPr lang="en-US" sz="2400" dirty="0"/>
              <a:t> y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nombres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tres</a:t>
            </a:r>
            <a:r>
              <a:rPr lang="en-US" sz="2400" dirty="0"/>
              <a:t> </a:t>
            </a:r>
            <a:r>
              <a:rPr lang="en-US" sz="2400" dirty="0" err="1"/>
              <a:t>integrantes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danperez@tec.mx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6687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000" dirty="0" err="1">
                <a:solidFill>
                  <a:schemeClr val="accent1"/>
                </a:solidFill>
              </a:rPr>
              <a:t>Teoría</a:t>
            </a:r>
            <a:r>
              <a:rPr lang="en-US" sz="3000" dirty="0">
                <a:solidFill>
                  <a:schemeClr val="accent1"/>
                </a:solidFill>
              </a:rPr>
              <a:t> de </a:t>
            </a:r>
            <a:r>
              <a:rPr lang="en-US" sz="3000" dirty="0" err="1">
                <a:solidFill>
                  <a:schemeClr val="accent1"/>
                </a:solidFill>
              </a:rPr>
              <a:t>números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  <a:r>
              <a:rPr lang="ru-RU" sz="3000" dirty="0">
                <a:solidFill>
                  <a:schemeClr val="accent1"/>
                </a:solidFill>
              </a:rPr>
              <a:t>– </a:t>
            </a:r>
            <a:r>
              <a:rPr lang="es-ES" sz="3000" dirty="0">
                <a:solidFill>
                  <a:schemeClr val="accent1"/>
                </a:solidFill>
              </a:rPr>
              <a:t>N</a:t>
            </a:r>
            <a:r>
              <a:rPr lang="ru-RU" sz="3000" dirty="0" err="1">
                <a:solidFill>
                  <a:schemeClr val="accent1"/>
                </a:solidFill>
              </a:rPr>
              <a:t>ú</a:t>
            </a:r>
            <a:r>
              <a:rPr lang="es-ES" sz="3000" dirty="0">
                <a:solidFill>
                  <a:schemeClr val="accent1"/>
                </a:solidFill>
              </a:rPr>
              <a:t>meros primos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¿Cómo obtener los números primos entre 1 y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62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9FD88-703B-BE40-B7C6-9411D6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000" dirty="0" err="1">
                <a:solidFill>
                  <a:schemeClr val="accent1"/>
                </a:solidFill>
              </a:rPr>
              <a:t>Teoría</a:t>
            </a:r>
            <a:r>
              <a:rPr lang="en-US" sz="3000" dirty="0">
                <a:solidFill>
                  <a:schemeClr val="accent1"/>
                </a:solidFill>
              </a:rPr>
              <a:t> de </a:t>
            </a:r>
            <a:r>
              <a:rPr lang="en-US" sz="3000" dirty="0" err="1">
                <a:solidFill>
                  <a:schemeClr val="accent1"/>
                </a:solidFill>
              </a:rPr>
              <a:t>números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  <a:r>
              <a:rPr lang="ru-RU" sz="3000" dirty="0">
                <a:solidFill>
                  <a:schemeClr val="accent1"/>
                </a:solidFill>
              </a:rPr>
              <a:t>– </a:t>
            </a:r>
            <a:r>
              <a:rPr lang="es-ES" sz="3000" dirty="0">
                <a:solidFill>
                  <a:schemeClr val="accent1"/>
                </a:solidFill>
              </a:rPr>
              <a:t>N</a:t>
            </a:r>
            <a:r>
              <a:rPr lang="ru-RU" sz="3000" dirty="0" err="1">
                <a:solidFill>
                  <a:schemeClr val="accent1"/>
                </a:solidFill>
              </a:rPr>
              <a:t>ú</a:t>
            </a:r>
            <a:r>
              <a:rPr lang="es-ES" sz="3000" dirty="0">
                <a:solidFill>
                  <a:schemeClr val="accent1"/>
                </a:solidFill>
              </a:rPr>
              <a:t>meros primos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¿Cómo obtener los números primos entre 1 y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sz="2400" dirty="0"/>
                  <a:t>?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Usando la </a:t>
                </a:r>
                <a:r>
                  <a:rPr lang="es-ES_tradnl" sz="2400" b="1" dirty="0"/>
                  <a:t>Criba de Eratóstenes</a:t>
                </a:r>
                <a:r>
                  <a:rPr lang="es-ES_tradnl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AAA90-438D-A543-A3B6-2C27F55A3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25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0AD5D-43B5-5A43-B363-C7CFC960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Criba de Eratóstenes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 anchor="ctr">
                <a:normAutofit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es-ES" dirty="0"/>
                  <a:t>Forma una tabla con todos los números naturales entre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ES" dirty="0"/>
                  <a:t> y 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s-ES" dirty="0"/>
                  <a:t>Ubica el menor número aún no tachado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, tacha todos los múltiplos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 mayores a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, …). El número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es primo.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s-ES" dirty="0"/>
                  <a:t>Vuelve al inicio de la lista y repite el paso 2 con el siguiente posible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/>
                  <a:t>, a menos de que el cuadrado del último número confirmado como primo sea mayor que 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E23E-180E-D34A-B08C-85EE21D9B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108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01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0AD5D-43B5-5A43-B363-C7CFC960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Criba de Eratóstenes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2910B-BD47-7C45-8B73-58315B36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423" y="1775022"/>
            <a:ext cx="5171153" cy="428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8592C-54F2-FA4E-B8EB-0B2D13CB6A3C}"/>
              </a:ext>
            </a:extLst>
          </p:cNvPr>
          <p:cNvSpPr txBox="1"/>
          <p:nvPr/>
        </p:nvSpPr>
        <p:spPr>
          <a:xfrm>
            <a:off x="4022291" y="6243389"/>
            <a:ext cx="4290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Fuente: https://</a:t>
            </a:r>
            <a:r>
              <a:rPr lang="en-US" sz="800" dirty="0" err="1"/>
              <a:t>commons.wikimedia.org</a:t>
            </a:r>
            <a:r>
              <a:rPr lang="en-US" sz="800" dirty="0"/>
              <a:t>/wiki/</a:t>
            </a:r>
            <a:r>
              <a:rPr lang="en-US" sz="800" dirty="0" err="1"/>
              <a:t>File:Sieve_of_Eratosthenes_animation.gif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7806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E790-2AFD-C847-ADD8-526652E8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s-ES" dirty="0"/>
              <a:t>GCD y </a:t>
            </a:r>
            <a:r>
              <a:rPr lang="es-ES" dirty="0" err="1"/>
              <a:t>lcm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BEB6-0801-ED4A-BE81-85A9B9C43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u="sng" dirty="0"/>
              <a:t>GCD</a:t>
            </a:r>
          </a:p>
          <a:p>
            <a:r>
              <a:rPr lang="en-US" sz="1500" dirty="0"/>
              <a:t>greatest common divisor </a:t>
            </a:r>
          </a:p>
          <a:p>
            <a:r>
              <a:rPr lang="en-US" sz="1500" dirty="0"/>
              <a:t>(</a:t>
            </a:r>
            <a:r>
              <a:rPr lang="en-US" sz="1500" dirty="0" err="1"/>
              <a:t>a,b</a:t>
            </a:r>
            <a:r>
              <a:rPr lang="en-US" sz="1500" dirty="0"/>
              <a:t>) = gcd(a, b)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b="1" u="sng" dirty="0"/>
              <a:t>LCM</a:t>
            </a:r>
          </a:p>
          <a:p>
            <a:r>
              <a:rPr lang="en-US" sz="1500" dirty="0"/>
              <a:t>least common multiple </a:t>
            </a:r>
          </a:p>
          <a:p>
            <a:r>
              <a:rPr lang="en-US" sz="1500" dirty="0"/>
              <a:t>[a, b] = lcm(a, b)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57BB21BE-917D-4D49-B9DD-5598B9B5D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7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41FD3-9579-C945-9897-65408816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s-ES_tradnl" sz="4000" dirty="0"/>
              <a:t>Teoría de números – GCD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423E-28F9-4846-9EB6-32CD5339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sz="2000" dirty="0"/>
              <a:t>gcd(n, n + 1) = 1</a:t>
            </a:r>
          </a:p>
          <a:p>
            <a:pPr lvl="1">
              <a:lnSpc>
                <a:spcPct val="150000"/>
              </a:lnSpc>
            </a:pPr>
            <a:r>
              <a:rPr lang="es-ES_tradnl" sz="2000" dirty="0"/>
              <a:t>Ej. gcd(3, 4) = 1 </a:t>
            </a:r>
          </a:p>
          <a:p>
            <a:pPr>
              <a:lnSpc>
                <a:spcPct val="150000"/>
              </a:lnSpc>
            </a:pPr>
            <a:r>
              <a:rPr lang="es-ES_tradnl" sz="2000" dirty="0"/>
              <a:t>gcd(a, ab) = a</a:t>
            </a:r>
          </a:p>
          <a:p>
            <a:pPr lvl="1">
              <a:lnSpc>
                <a:spcPct val="150000"/>
              </a:lnSpc>
            </a:pPr>
            <a:r>
              <a:rPr lang="es-ES_tradnl" sz="2000" dirty="0"/>
              <a:t>Ej. gcd(4, 8) = 4</a:t>
            </a:r>
          </a:p>
          <a:p>
            <a:pPr>
              <a:lnSpc>
                <a:spcPct val="150000"/>
              </a:lnSpc>
            </a:pPr>
            <a:r>
              <a:rPr lang="es-ES_tradnl" sz="2000" dirty="0"/>
              <a:t>gcd(ab, bc) = b si gcd(a, c) = 1</a:t>
            </a:r>
          </a:p>
          <a:p>
            <a:pPr lvl="1">
              <a:lnSpc>
                <a:spcPct val="150000"/>
              </a:lnSpc>
            </a:pPr>
            <a:r>
              <a:rPr lang="es-ES_tradnl" sz="2000" dirty="0"/>
              <a:t>Ej. gcd(14, 21) = gcd(2*7, 3*7) = </a:t>
            </a:r>
          </a:p>
          <a:p>
            <a:pPr>
              <a:lnSpc>
                <a:spcPct val="150000"/>
              </a:lnSpc>
            </a:pPr>
            <a:r>
              <a:rPr lang="es-ES_tradnl" sz="2000" dirty="0"/>
              <a:t>gcd(a, b) = gcd(a, b – a)</a:t>
            </a:r>
          </a:p>
          <a:p>
            <a:pPr lvl="1">
              <a:lnSpc>
                <a:spcPct val="150000"/>
              </a:lnSpc>
            </a:pPr>
            <a:r>
              <a:rPr lang="es-ES_tradnl" sz="2000" dirty="0"/>
              <a:t>Ej. gcd(3, 7) = gcd(3, 7 - 3) = gcd(3, 4) = 1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658359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43D86-560F-BB4E-B197-CD23A302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Teoría</a:t>
            </a:r>
            <a:r>
              <a:rPr lang="en-US" sz="4000" dirty="0"/>
              <a:t> de </a:t>
            </a:r>
            <a:r>
              <a:rPr lang="en-US" sz="4000" dirty="0" err="1"/>
              <a:t>números</a:t>
            </a:r>
            <a:r>
              <a:rPr lang="en-US" sz="4000" dirty="0"/>
              <a:t> </a:t>
            </a:r>
            <a:r>
              <a:rPr lang="ru-RU" sz="4000" dirty="0"/>
              <a:t>– </a:t>
            </a:r>
            <a:r>
              <a:rPr lang="es-ES" sz="4000" dirty="0"/>
              <a:t>GCD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0DF10-0BBF-5641-9799-347AB071E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000" b="1" dirty="0"/>
                  <a:t>Algoritmo de Euclides </a:t>
                </a:r>
                <a:r>
                  <a:rPr lang="es-ES_tradnl" sz="2000" dirty="0"/>
                  <a:t>para calcular </a:t>
                </a:r>
                <a:r>
                  <a:rPr lang="es-ES_tradnl" sz="2000" dirty="0" err="1"/>
                  <a:t>gcd</a:t>
                </a:r>
                <a:r>
                  <a:rPr lang="es-ES_tradnl" sz="2000" dirty="0"/>
                  <a:t>(a, b)</a:t>
                </a:r>
              </a:p>
              <a:p>
                <a:pPr marL="0" indent="0">
                  <a:buNone/>
                </a:pPr>
                <a:endParaRPr lang="es-ES_tradnl" sz="200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2000" dirty="0"/>
                  <a:t>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s-ES_tradnl" sz="2000" dirty="0"/>
                  <a:t>, entonces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_tradnl" sz="2000" i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000" dirty="0"/>
                  <a:t>. 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2000" dirty="0"/>
                  <a:t>En caso contrario, escribe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000" dirty="0"/>
                  <a:t> como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𝑏𝑞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ES_tradnl" sz="2000" dirty="0"/>
                  <a:t> para obtener el cociente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s-ES_tradnl" sz="2000" dirty="0"/>
                  <a:t> y el residuo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2000" dirty="0"/>
                  <a:t> y ahora calcula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_tradnl" sz="200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s-ES_tradn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r>
                  <a:rPr lang="es-ES_tradnl" sz="2000" dirty="0"/>
                  <a:t>.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s-ES_tradnl" sz="2000" dirty="0"/>
              </a:p>
              <a:p>
                <a:pPr marL="0" indent="0">
                  <a:buNone/>
                </a:pPr>
                <a:r>
                  <a:rPr lang="es-ES_tradnl" sz="2000" dirty="0"/>
                  <a:t>Como los residuos van decreciendo, eventualmente llegaremos a un residuo </a:t>
                </a: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sz="2000" dirty="0"/>
                  <a:t>. El resultado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_tradnl" sz="2000" i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ES_tradnl" sz="2000" dirty="0"/>
                  <a:t>será el último residuo no cero.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0DF10-0BBF-5641-9799-347AB071E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 l="-704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35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687AF-B567-954F-A4ED-9B6944C8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Teoría</a:t>
            </a:r>
            <a:r>
              <a:rPr lang="en-US" sz="4000" dirty="0"/>
              <a:t> de </a:t>
            </a:r>
            <a:r>
              <a:rPr lang="en-US" sz="4000" dirty="0" err="1"/>
              <a:t>números</a:t>
            </a:r>
            <a:r>
              <a:rPr lang="en-US" sz="4000" dirty="0"/>
              <a:t> </a:t>
            </a:r>
            <a:r>
              <a:rPr lang="ru-RU" sz="4000" dirty="0"/>
              <a:t>– </a:t>
            </a:r>
            <a:r>
              <a:rPr lang="es-ES" sz="4000" dirty="0"/>
              <a:t>GCD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2F3F-43C9-1B4A-96C5-BF93C793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Ejemplo: gcd(1260, 198)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1260 = 198*6 + 72</a:t>
            </a:r>
          </a:p>
          <a:p>
            <a:pPr marL="0" indent="0">
              <a:buNone/>
            </a:pPr>
            <a:r>
              <a:rPr lang="es-ES_tradnl" sz="2000" dirty="0"/>
              <a:t>198 = 72*2 + 54</a:t>
            </a:r>
          </a:p>
          <a:p>
            <a:pPr marL="0" indent="0">
              <a:buNone/>
            </a:pPr>
            <a:r>
              <a:rPr lang="es-ES_tradnl" sz="2000" dirty="0"/>
              <a:t>72 = 54*1 + 18</a:t>
            </a:r>
          </a:p>
          <a:p>
            <a:pPr marL="0" indent="0">
              <a:buNone/>
            </a:pPr>
            <a:r>
              <a:rPr lang="es-ES_tradnl" sz="2000" dirty="0"/>
              <a:t>54 = </a:t>
            </a:r>
            <a:r>
              <a:rPr lang="es-ES_tradnl" sz="2000" dirty="0">
                <a:highlight>
                  <a:srgbClr val="FF00FF"/>
                </a:highlight>
              </a:rPr>
              <a:t>18</a:t>
            </a:r>
            <a:r>
              <a:rPr lang="es-ES_tradnl" sz="2000" dirty="0"/>
              <a:t>*3 + </a:t>
            </a:r>
            <a:r>
              <a:rPr lang="es-ES_tradnl" sz="2000" b="1" dirty="0">
                <a:highlight>
                  <a:srgbClr val="FF0000"/>
                </a:highlight>
              </a:rPr>
              <a:t>0</a:t>
            </a:r>
          </a:p>
          <a:p>
            <a:pPr marL="0" indent="0">
              <a:buNone/>
            </a:pPr>
            <a:endParaRPr lang="es-ES_tradnl" sz="2000" b="1" dirty="0"/>
          </a:p>
          <a:p>
            <a:pPr marL="0" indent="0">
              <a:buNone/>
            </a:pPr>
            <a:r>
              <a:rPr lang="es-ES_tradnl" sz="2000" dirty="0"/>
              <a:t>gcd(1260, 198) = gcd(198, 72) = gcd(72, 54) = gcd(54, 18) = </a:t>
            </a:r>
            <a:r>
              <a:rPr lang="es-ES_tradnl" sz="2000" dirty="0">
                <a:highlight>
                  <a:srgbClr val="FF00FF"/>
                </a:highlight>
              </a:rPr>
              <a:t>18 </a:t>
            </a:r>
          </a:p>
          <a:p>
            <a:pPr marL="0" indent="0">
              <a:buNone/>
            </a:pP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9492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1FD3-9579-C945-9897-65408816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s-ES_tradnl" sz="4000" dirty="0"/>
              <a:t>Teoría de números – </a:t>
            </a:r>
            <a:r>
              <a:rPr lang="es-ES_tradnl" sz="4000" dirty="0" err="1"/>
              <a:t>lcm</a:t>
            </a:r>
            <a:endParaRPr lang="es-ES_tradn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32423E-28F9-4846-9EB6-32CD5339E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 anchor="ctr">
                <a:normAutofit/>
              </a:bodyPr>
              <a:lstStyle/>
              <a:p>
                <a:pPr marL="457200" lvl="1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𝑙𝑐𝑚</m:t>
                      </m:r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5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𝑔𝑐𝑑</m:t>
                              </m:r>
                            </m:fName>
                            <m:e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s-ES_tradnl" sz="4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32423E-28F9-4846-9EB6-32CD5339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4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6E3E-A5B3-A641-B4D1-0C809CEA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Teoría de números – </a:t>
            </a:r>
            <a:r>
              <a:rPr lang="es-ES_tradnl" dirty="0" err="1"/>
              <a:t>lcm</a:t>
            </a:r>
            <a:endParaRPr lang="en-US" dirty="0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499087D-A1C5-994A-8D8B-53D72945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36" y="2036163"/>
            <a:ext cx="5710649" cy="3627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1AC5A-007A-5A40-96F9-74E72EB46CBD}"/>
              </a:ext>
            </a:extLst>
          </p:cNvPr>
          <p:cNvSpPr txBox="1"/>
          <p:nvPr/>
        </p:nvSpPr>
        <p:spPr>
          <a:xfrm>
            <a:off x="838199" y="2060620"/>
            <a:ext cx="3875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gcd(24, 21) = 3</a:t>
            </a:r>
          </a:p>
          <a:p>
            <a:endParaRPr lang="en-US" dirty="0"/>
          </a:p>
          <a:p>
            <a:r>
              <a:rPr lang="en-US" dirty="0"/>
              <a:t>24/gcd(24, 21) = 8</a:t>
            </a:r>
          </a:p>
          <a:p>
            <a:endParaRPr lang="en-US" dirty="0"/>
          </a:p>
          <a:p>
            <a:r>
              <a:rPr lang="en-US" dirty="0"/>
              <a:t>21/gcd(24, 21) =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---&gt; 	lcm(24, 21)</a:t>
            </a:r>
          </a:p>
          <a:p>
            <a:r>
              <a:rPr lang="en-US" dirty="0"/>
              <a:t>	= 24*21/gcd(24, 21) 	= (3*8)*(3*7)/3</a:t>
            </a:r>
          </a:p>
          <a:p>
            <a:r>
              <a:rPr lang="en-US" dirty="0"/>
              <a:t>	= 168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C5E2-9BF1-144B-8ED2-67DF08A8632B}"/>
              </a:ext>
            </a:extLst>
          </p:cNvPr>
          <p:cNvSpPr txBox="1"/>
          <p:nvPr/>
        </p:nvSpPr>
        <p:spPr>
          <a:xfrm>
            <a:off x="6246253" y="3502194"/>
            <a:ext cx="5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E3C01-1834-AC4A-A5AB-85E622191C4F}"/>
              </a:ext>
            </a:extLst>
          </p:cNvPr>
          <p:cNvSpPr txBox="1"/>
          <p:nvPr/>
        </p:nvSpPr>
        <p:spPr>
          <a:xfrm>
            <a:off x="6643352" y="2896605"/>
            <a:ext cx="5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68391-A785-E642-A94E-ABD381E4A755}"/>
              </a:ext>
            </a:extLst>
          </p:cNvPr>
          <p:cNvSpPr txBox="1"/>
          <p:nvPr/>
        </p:nvSpPr>
        <p:spPr>
          <a:xfrm>
            <a:off x="6516709" y="4246375"/>
            <a:ext cx="5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0C844-7BAA-7F44-A4A6-1757619DA94A}"/>
              </a:ext>
            </a:extLst>
          </p:cNvPr>
          <p:cNvSpPr txBox="1"/>
          <p:nvPr/>
        </p:nvSpPr>
        <p:spPr>
          <a:xfrm>
            <a:off x="8371520" y="3630047"/>
            <a:ext cx="5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8FCED-F130-7F48-93AA-CF4B4C87E6C2}"/>
              </a:ext>
            </a:extLst>
          </p:cNvPr>
          <p:cNvSpPr txBox="1"/>
          <p:nvPr/>
        </p:nvSpPr>
        <p:spPr>
          <a:xfrm>
            <a:off x="10084663" y="3502194"/>
            <a:ext cx="5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E061C0-0F24-B548-947A-FBA4C43BAE6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382592" y="2228045"/>
            <a:ext cx="5988928" cy="158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4E46E0-1075-9145-A946-BCB1992A8DED}"/>
              </a:ext>
            </a:extLst>
          </p:cNvPr>
          <p:cNvCxnSpPr>
            <a:cxnSpLocks/>
          </p:cNvCxnSpPr>
          <p:nvPr/>
        </p:nvCxnSpPr>
        <p:spPr>
          <a:xfrm>
            <a:off x="2691685" y="2749777"/>
            <a:ext cx="3254063" cy="88027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732551-AF03-4542-933E-BE3476721032}"/>
              </a:ext>
            </a:extLst>
          </p:cNvPr>
          <p:cNvCxnSpPr>
            <a:cxnSpLocks/>
          </p:cNvCxnSpPr>
          <p:nvPr/>
        </p:nvCxnSpPr>
        <p:spPr>
          <a:xfrm>
            <a:off x="2691685" y="3355806"/>
            <a:ext cx="7212674" cy="3693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23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3B28C-8764-1343-92FF-7EAF7A96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Complejidad</a:t>
            </a:r>
            <a:r>
              <a:rPr lang="en-US" dirty="0">
                <a:solidFill>
                  <a:schemeClr val="accent1"/>
                </a:solidFill>
              </a:rPr>
              <a:t> temporal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AE80D-B46C-6B4A-AD9A-4518CA21A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200" dirty="0"/>
              <a:t>Dados la </a:t>
            </a:r>
            <a:r>
              <a:rPr lang="en-US" sz="2200" dirty="0" err="1"/>
              <a:t>descripci</a:t>
            </a:r>
            <a:r>
              <a:rPr lang="ru-RU" sz="2200" dirty="0" err="1"/>
              <a:t>ó</a:t>
            </a:r>
            <a:r>
              <a:rPr lang="es-ES" sz="2200" dirty="0"/>
              <a:t>n de un problema,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límite</a:t>
            </a:r>
            <a:r>
              <a:rPr lang="en-US" sz="2200" dirty="0"/>
              <a:t> de </a:t>
            </a:r>
            <a:r>
              <a:rPr lang="en-US" sz="2200" dirty="0" err="1"/>
              <a:t>tiempo</a:t>
            </a:r>
            <a:r>
              <a:rPr lang="en-US" sz="2200" dirty="0"/>
              <a:t> (</a:t>
            </a:r>
            <a:r>
              <a:rPr lang="en-US" sz="2200" dirty="0" err="1"/>
              <a:t>ej</a:t>
            </a:r>
            <a:r>
              <a:rPr lang="en-US" sz="2200" dirty="0"/>
              <a:t>. 1 s) y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límites</a:t>
            </a:r>
            <a:r>
              <a:rPr lang="en-US" sz="2200" dirty="0"/>
              <a:t> de la entrada (</a:t>
            </a:r>
            <a:r>
              <a:rPr lang="en-US" sz="2200" dirty="0" err="1"/>
              <a:t>ej</a:t>
            </a:r>
            <a:r>
              <a:rPr lang="en-US" sz="2200" dirty="0"/>
              <a:t>. 1 &lt;= a, b &lt;= 10^18), ¿</a:t>
            </a:r>
            <a:r>
              <a:rPr lang="en-US" sz="2200" dirty="0" err="1"/>
              <a:t>cómo</a:t>
            </a:r>
            <a:r>
              <a:rPr lang="en-US" sz="2200" dirty="0"/>
              <a:t> saber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nuestro</a:t>
            </a:r>
            <a:r>
              <a:rPr lang="en-US" sz="2200" dirty="0"/>
              <a:t> </a:t>
            </a:r>
            <a:r>
              <a:rPr lang="en-US" sz="2200" dirty="0" err="1"/>
              <a:t>algoritmo</a:t>
            </a:r>
            <a:r>
              <a:rPr lang="en-US" sz="2200" dirty="0"/>
              <a:t>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capaz</a:t>
            </a:r>
            <a:r>
              <a:rPr lang="en-US" sz="2200" dirty="0"/>
              <a:t> de </a:t>
            </a:r>
            <a:r>
              <a:rPr lang="en-US" sz="2200" dirty="0" err="1"/>
              <a:t>ejecutarse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del </a:t>
            </a:r>
            <a:r>
              <a:rPr lang="en-US" sz="2200" dirty="0" err="1"/>
              <a:t>límite</a:t>
            </a:r>
            <a:r>
              <a:rPr lang="en-US" sz="2200" dirty="0"/>
              <a:t> de </a:t>
            </a:r>
            <a:r>
              <a:rPr lang="en-US" sz="2200" dirty="0" err="1"/>
              <a:t>tiempo</a:t>
            </a:r>
            <a:r>
              <a:rPr lang="en-US" sz="2200" dirty="0"/>
              <a:t>?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200" dirty="0"/>
          </a:p>
          <a:p>
            <a:pPr marL="0" indent="0">
              <a:lnSpc>
                <a:spcPct val="20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07295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A270-BF58-984E-AA7B-AE53E0F4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problema</a:t>
            </a:r>
            <a:r>
              <a:rPr lang="en-US" dirty="0"/>
              <a:t>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8E35-E3E9-B844-93CD-EFA61309A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1700" i="1"/>
                  <a:t>Dado un rango especificado por dos enteros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sz="1700" i="1"/>
                  <a:t>, ¿cuántos números en ese rango (inclusivo) tienen una cantidad par de divisores?</a:t>
                </a:r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:r>
                  <a:rPr lang="en-US" sz="1700"/>
                  <a:t>* Problema de la eliminatoria para el regional del ACM ICPC en septiembre de 2015.</a:t>
                </a:r>
              </a:p>
              <a:p>
                <a:pPr marL="0" indent="0">
                  <a:buNone/>
                </a:pPr>
                <a:endParaRPr lang="en-US" sz="17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8E35-E3E9-B844-93CD-EFA61309A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391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145993D2-B9D1-4785-90DA-5E1BEA5CD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problema</a:t>
            </a:r>
            <a:r>
              <a:rPr lang="en-US" dirty="0"/>
              <a:t>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s-ES_tradnl" sz="2400" dirty="0"/>
                  <a:t>Solución fácil, pero </a:t>
                </a:r>
                <a:r>
                  <a:rPr lang="es-ES_tradnl" sz="2400" b="1" dirty="0" err="1">
                    <a:solidFill>
                      <a:srgbClr val="FF0000"/>
                    </a:solidFill>
                  </a:rPr>
                  <a:t>inaceptada</a:t>
                </a:r>
                <a:r>
                  <a:rPr lang="es-ES_tradnl" sz="2400" dirty="0"/>
                  <a:t> por TLE: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Iterar entre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2400" dirty="0"/>
                  <a:t> y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	Para cada entero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		Calcular la cantidad de divisores de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2400" dirty="0"/>
                  <a:t>		Sumar 1 si esta cantidad es par.</a:t>
                </a:r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endParaRPr lang="es-ES_tradnl" sz="2400" dirty="0"/>
              </a:p>
              <a:p>
                <a:pPr marL="0" indent="0">
                  <a:buNone/>
                </a:pPr>
                <a:r>
                  <a:rPr lang="es-ES_tradnl" sz="1500" dirty="0"/>
                  <a:t>(¿Qué complejidad tiene esta solución?)</a:t>
                </a:r>
              </a:p>
              <a:p>
                <a:pPr marL="0" indent="0">
                  <a:buNone/>
                </a:pPr>
                <a:r>
                  <a:rPr lang="es-ES_tradnl" sz="2400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603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43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Ejemplo de problema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AutoNum type="arabicPeriod"/>
                </a:pPr>
                <a:r>
                  <a:rPr lang="es-ES_tradnl" sz="1900">
                    <a:solidFill>
                      <a:srgbClr val="000000"/>
                    </a:solidFill>
                  </a:rPr>
                  <a:t>¿Cuántos números hay entre </a:t>
                </a:r>
                <a14:m>
                  <m:oMath xmlns:m="http://schemas.openxmlformats.org/officeDocument/2006/math">
                    <m:r>
                      <a:rPr lang="es-ES_tradnl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190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1900">
                    <a:solidFill>
                      <a:srgbClr val="000000"/>
                    </a:solidFill>
                  </a:rPr>
                  <a:t>, inclusive?</a:t>
                </a:r>
              </a:p>
              <a:p>
                <a:pPr marL="514350" indent="-514350">
                  <a:buAutoNum type="arabicPeriod"/>
                </a:pPr>
                <a:endParaRPr lang="es-ES_tradnl" sz="190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s-ES_tradnl" sz="190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s-ES_tradnl" sz="190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900" b="1">
                    <a:solidFill>
                      <a:srgbClr val="000000"/>
                    </a:solidFill>
                  </a:rPr>
                  <a:t>par</a:t>
                </a:r>
                <a:r>
                  <a:rPr lang="es-ES_tradnl" sz="190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90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s-ES_tradnl" sz="1900">
                  <a:solidFill>
                    <a:srgbClr val="000000"/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190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900" b="1">
                    <a:solidFill>
                      <a:srgbClr val="000000"/>
                    </a:solidFill>
                  </a:rPr>
                  <a:t>impar</a:t>
                </a:r>
                <a:r>
                  <a:rPr lang="es-ES_tradnl" sz="190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9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516" t="-1878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57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Ejemplo de problema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¿Cuántos números hay entre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, inclusive?</a:t>
                </a:r>
              </a:p>
              <a:p>
                <a:pPr marL="971550" lvl="1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	b – (a – 1)</a:t>
                </a:r>
              </a:p>
              <a:p>
                <a:pPr marL="457200" lvl="1" indent="0">
                  <a:buNone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600" b="1" dirty="0">
                    <a:solidFill>
                      <a:srgbClr val="000000"/>
                    </a:solidFill>
                  </a:rPr>
                  <a:t>par</a:t>
                </a:r>
                <a:r>
                  <a:rPr lang="es-ES_tradnl" sz="16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600" b="1" dirty="0">
                    <a:solidFill>
                      <a:srgbClr val="000000"/>
                    </a:solidFill>
                  </a:rPr>
                  <a:t>impar</a:t>
                </a:r>
                <a:r>
                  <a:rPr lang="es-ES_tradnl" sz="16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387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044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Ejemplo de problema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¿Cuántos números hay entre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, inclusive?</a:t>
                </a:r>
              </a:p>
              <a:p>
                <a:pPr marL="971550" lvl="1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	b – (a – 1)</a:t>
                </a:r>
              </a:p>
              <a:p>
                <a:pPr marL="457200" lvl="1" indent="0">
                  <a:buNone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600" b="1" dirty="0">
                    <a:solidFill>
                      <a:srgbClr val="000000"/>
                    </a:solidFill>
                  </a:rPr>
                  <a:t>par</a:t>
                </a:r>
                <a:r>
                  <a:rPr lang="es-ES_tradnl" sz="16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Los que </a:t>
                </a:r>
                <a:r>
                  <a:rPr lang="es-ES_tradnl" sz="1600" b="1" dirty="0">
                    <a:solidFill>
                      <a:srgbClr val="000000"/>
                    </a:solidFill>
                  </a:rPr>
                  <a:t>no son </a:t>
                </a:r>
                <a:r>
                  <a:rPr lang="es-ES_tradnl" sz="1600" dirty="0">
                    <a:solidFill>
                      <a:srgbClr val="000000"/>
                    </a:solidFill>
                  </a:rPr>
                  <a:t>cuadrados perfectos.</a:t>
                </a:r>
              </a:p>
              <a:p>
                <a:pPr marL="457200" lvl="1" indent="0">
                  <a:buNone/>
                </a:pPr>
                <a:endParaRPr lang="es-ES_tradnl" sz="1600" dirty="0">
                  <a:solidFill>
                    <a:srgbClr val="000000"/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600" b="1" dirty="0">
                    <a:solidFill>
                      <a:srgbClr val="000000"/>
                    </a:solidFill>
                  </a:rPr>
                  <a:t>impar</a:t>
                </a:r>
                <a:r>
                  <a:rPr lang="es-ES_tradnl" sz="16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387" t="-1408" b="-5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59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Ejemplo de problema – ACM ICPC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AutoNum type="arabicPeriod"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¿Cuántos números hay entre </a:t>
                </a:r>
                <a14:m>
                  <m:oMath xmlns:m="http://schemas.openxmlformats.org/officeDocument/2006/math">
                    <m:r>
                      <a:rPr lang="es-ES_tradnl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1700" dirty="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1700" dirty="0">
                    <a:solidFill>
                      <a:srgbClr val="000000"/>
                    </a:solidFill>
                  </a:rPr>
                  <a:t>, inclusive?</a:t>
                </a:r>
              </a:p>
              <a:p>
                <a:pPr marL="971550" lvl="1" indent="-514350">
                  <a:buAutoNum type="arabicPeriod"/>
                </a:pPr>
                <a:endParaRPr lang="es-ES_tradnl" sz="17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	b – (a – 1)</a:t>
                </a:r>
              </a:p>
              <a:p>
                <a:pPr marL="457200" lvl="1" indent="0">
                  <a:buNone/>
                </a:pPr>
                <a:endParaRPr lang="es-ES_tradnl" sz="1700" dirty="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700" b="1" dirty="0">
                    <a:solidFill>
                      <a:srgbClr val="000000"/>
                    </a:solidFill>
                  </a:rPr>
                  <a:t>par</a:t>
                </a:r>
                <a:r>
                  <a:rPr lang="es-ES_tradnl" sz="17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AutoNum type="arabicPeriod"/>
                </a:pPr>
                <a:endParaRPr lang="es-ES_tradnl" sz="17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Los que </a:t>
                </a:r>
                <a:r>
                  <a:rPr lang="es-ES_tradnl" sz="1700" b="1" dirty="0">
                    <a:solidFill>
                      <a:srgbClr val="000000"/>
                    </a:solidFill>
                  </a:rPr>
                  <a:t>no son </a:t>
                </a:r>
                <a:r>
                  <a:rPr lang="es-ES_tradnl" sz="1700" dirty="0">
                    <a:solidFill>
                      <a:srgbClr val="000000"/>
                    </a:solidFill>
                  </a:rPr>
                  <a:t>cuadrados perfectos.</a:t>
                </a:r>
              </a:p>
              <a:p>
                <a:pPr marL="457200" lvl="1" indent="0">
                  <a:buNone/>
                </a:pPr>
                <a:endParaRPr lang="es-ES_tradnl" sz="1700" dirty="0">
                  <a:solidFill>
                    <a:srgbClr val="000000"/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¿Cuáles números tienen una cantidad </a:t>
                </a:r>
                <a:r>
                  <a:rPr lang="es-ES_tradnl" sz="1700" b="1" dirty="0">
                    <a:solidFill>
                      <a:srgbClr val="000000"/>
                    </a:solidFill>
                  </a:rPr>
                  <a:t>impar</a:t>
                </a:r>
                <a:r>
                  <a:rPr lang="es-ES_tradnl" sz="1700" dirty="0">
                    <a:solidFill>
                      <a:srgbClr val="000000"/>
                    </a:solidFill>
                  </a:rPr>
                  <a:t> de divisores?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s-ES_tradnl" sz="1700" dirty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s-ES_tradnl" sz="1700" dirty="0">
                    <a:solidFill>
                      <a:srgbClr val="000000"/>
                    </a:solidFill>
                  </a:rPr>
                  <a:t>Los que </a:t>
                </a:r>
                <a:r>
                  <a:rPr lang="es-ES_tradnl" sz="1700" b="1" dirty="0">
                    <a:solidFill>
                      <a:srgbClr val="000000"/>
                    </a:solidFill>
                  </a:rPr>
                  <a:t>son</a:t>
                </a:r>
                <a:r>
                  <a:rPr lang="es-ES_tradnl" sz="1700" dirty="0">
                    <a:solidFill>
                      <a:srgbClr val="000000"/>
                    </a:solidFill>
                  </a:rPr>
                  <a:t> cuadrados perfectos.</a:t>
                </a: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:endParaRPr lang="es-ES_tradnl" sz="1100" dirty="0">
                  <a:solidFill>
                    <a:srgbClr val="000000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s-ES_tradnl" sz="11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129" t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224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E9FCE-A4B5-CF4A-A62C-90DFD9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Ejemplo de problema – ACM ICPC 2015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b="1" dirty="0">
                    <a:solidFill>
                      <a:srgbClr val="000000"/>
                    </a:solidFill>
                  </a:rPr>
                  <a:t>Solución </a:t>
                </a:r>
                <a:r>
                  <a:rPr lang="es-ES_tradnl" sz="2400" b="1" dirty="0">
                    <a:solidFill>
                      <a:srgbClr val="92D050"/>
                    </a:solidFill>
                  </a:rPr>
                  <a:t>aceptada</a:t>
                </a:r>
              </a:p>
              <a:p>
                <a:pPr marL="0" indent="0">
                  <a:buNone/>
                </a:pPr>
                <a:endParaRPr lang="es-ES_tradnl" sz="11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s-ES_tradnl" sz="1600" dirty="0">
                    <a:solidFill>
                      <a:srgbClr val="000000"/>
                    </a:solidFill>
                  </a:rPr>
                  <a:t>Calcular la cantidad de cuadrados perfectos entre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. Restarle esta cantidad a la expresión </a:t>
                </a:r>
                <a14:m>
                  <m:oMath xmlns:m="http://schemas.openxmlformats.org/officeDocument/2006/math"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– (</m:t>
                    </m:r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_trad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– 1))</m:t>
                    </m:r>
                  </m:oMath>
                </a14:m>
                <a:r>
                  <a:rPr lang="es-ES_tradnl" sz="16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s-ES_tradnl" sz="11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s-ES" sz="11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s-ES" sz="1100" dirty="0">
                    <a:solidFill>
                      <a:srgbClr val="000000"/>
                    </a:solidFill>
                  </a:rPr>
                  <a:t>(¿Cu</a:t>
                </a:r>
                <a:r>
                  <a:rPr lang="ru-RU" sz="1100" dirty="0" err="1">
                    <a:solidFill>
                      <a:srgbClr val="000000"/>
                    </a:solidFill>
                  </a:rPr>
                  <a:t>á</a:t>
                </a:r>
                <a:r>
                  <a:rPr lang="es-ES" sz="1100" dirty="0" err="1">
                    <a:solidFill>
                      <a:srgbClr val="000000"/>
                    </a:solidFill>
                  </a:rPr>
                  <a:t>ntos</a:t>
                </a:r>
                <a:r>
                  <a:rPr lang="es-ES" sz="1100" dirty="0">
                    <a:solidFill>
                      <a:srgbClr val="000000"/>
                    </a:solidFill>
                  </a:rPr>
                  <a:t> cuadrados perfectos existen entre </a:t>
                </a:r>
                <a14:m>
                  <m:oMath xmlns:m="http://schemas.openxmlformats.org/officeDocument/2006/math">
                    <m:r>
                      <a:rPr lang="es-E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ES" sz="1100" dirty="0">
                    <a:solidFill>
                      <a:srgbClr val="0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sz="1100" dirty="0">
                    <a:solidFill>
                      <a:srgbClr val="000000"/>
                    </a:solidFill>
                  </a:rPr>
                  <a:t>? ¿Qué complejidad tiene esta solución?)</a:t>
                </a:r>
                <a:r>
                  <a:rPr lang="es-ES_tradnl" sz="1100" dirty="0">
                    <a:solidFill>
                      <a:srgbClr val="000000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69E9-D5DE-B34D-A3B3-80FE0BCA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903"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832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CEE3D-C12F-6D48-8EFA-5A26460E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Concurso</a:t>
            </a:r>
            <a:r>
              <a:rPr lang="en-US" dirty="0">
                <a:solidFill>
                  <a:schemeClr val="accent1"/>
                </a:solidFill>
              </a:rPr>
              <a:t> #2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VJudge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72E1-9573-4A41-A3CB-9A08D188A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 dirty="0"/>
              <a:t>https://</a:t>
            </a:r>
            <a:r>
              <a:rPr lang="en-US" sz="3000" dirty="0" err="1"/>
              <a:t>vjudge.net</a:t>
            </a:r>
            <a:r>
              <a:rPr lang="en-US" sz="3000" dirty="0"/>
              <a:t>/contest/289811</a:t>
            </a:r>
          </a:p>
        </p:txBody>
      </p:sp>
    </p:spTree>
    <p:extLst>
      <p:ext uri="{BB962C8B-B14F-4D97-AF65-F5344CB8AC3E}">
        <p14:creationId xmlns:p14="http://schemas.microsoft.com/office/powerpoint/2010/main" val="249738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3B28C-8764-1343-92FF-7EAF7A96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Complejidad</a:t>
            </a:r>
            <a:r>
              <a:rPr lang="en-US" dirty="0">
                <a:solidFill>
                  <a:schemeClr val="accent1"/>
                </a:solidFill>
              </a:rPr>
              <a:t> temporal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AE80D-B46C-6B4A-AD9A-4518CA21A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s-ES_tradnl" sz="2400" dirty="0"/>
              <a:t>Dados la descripción de un problema, su límite de tiempo (ej. 1 s) y los límites de la entrada (ej. 1 &lt;= a, b &lt;= 10^18), ¿cómo saber si nuestro algoritmo será capaz de ejecutarse dentro del límite de tiempo?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ES_tradnl" sz="2400" dirty="0">
                <a:solidFill>
                  <a:srgbClr val="FF0000"/>
                </a:solidFill>
              </a:rPr>
              <a:t>Calculando la </a:t>
            </a:r>
            <a:r>
              <a:rPr lang="es-ES_tradnl" sz="2400" b="1" u="sng" dirty="0">
                <a:solidFill>
                  <a:srgbClr val="FF0000"/>
                </a:solidFill>
              </a:rPr>
              <a:t>cantidad de operaciones </a:t>
            </a:r>
            <a:r>
              <a:rPr lang="es-ES_tradnl" sz="2400" dirty="0">
                <a:solidFill>
                  <a:srgbClr val="FF0000"/>
                </a:solidFill>
              </a:rPr>
              <a:t>que requiere para terminar y comparando esta cantidad con el </a:t>
            </a:r>
            <a:r>
              <a:rPr lang="es-ES_tradnl" sz="2400" b="1" u="sng" dirty="0">
                <a:solidFill>
                  <a:srgbClr val="FF0000"/>
                </a:solidFill>
              </a:rPr>
              <a:t>promedio de operaciones por segundo que pueden ser ejecutadas </a:t>
            </a:r>
            <a:r>
              <a:rPr lang="es-ES_tradnl" sz="2400" dirty="0">
                <a:solidFill>
                  <a:srgbClr val="FF0000"/>
                </a:solidFill>
              </a:rPr>
              <a:t>por el sistema del juez en línea.</a:t>
            </a:r>
          </a:p>
        </p:txBody>
      </p:sp>
    </p:spTree>
    <p:extLst>
      <p:ext uri="{BB962C8B-B14F-4D97-AF65-F5344CB8AC3E}">
        <p14:creationId xmlns:p14="http://schemas.microsoft.com/office/powerpoint/2010/main" val="17850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6CF32-BD5E-B24B-8D25-6860F6F4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Ejemplo</a:t>
            </a:r>
            <a:r>
              <a:rPr lang="en-US" sz="4000" dirty="0"/>
              <a:t> de </a:t>
            </a:r>
            <a:r>
              <a:rPr lang="en-US" sz="4000" dirty="0" err="1"/>
              <a:t>problema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1DE1-A052-C540-8467-3496848F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8793480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Dado un </a:t>
            </a:r>
            <a:r>
              <a:rPr lang="es-ES_tradnl" sz="2000" dirty="0" err="1"/>
              <a:t>string</a:t>
            </a:r>
            <a:r>
              <a:rPr lang="es-ES_tradnl" sz="2000" dirty="0"/>
              <a:t> de longitud 1 &lt;= N &lt;= 100 compuesto por letras minúsculas del alfabeto inglés (a-z), cambiar cada vocal por la vocal correspondiente en mayúsculas.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Ejemplo de entrada: ”</a:t>
            </a:r>
            <a:r>
              <a:rPr lang="es-ES_tradnl" sz="2000" dirty="0" err="1"/>
              <a:t>abcde</a:t>
            </a:r>
            <a:r>
              <a:rPr lang="es-ES_tradnl" sz="2000" dirty="0"/>
              <a:t>”</a:t>
            </a:r>
          </a:p>
          <a:p>
            <a:pPr marL="0" indent="0">
              <a:buNone/>
            </a:pPr>
            <a:r>
              <a:rPr lang="es-ES_tradnl" sz="2000" dirty="0"/>
              <a:t>Ejemplo de salida: ”</a:t>
            </a:r>
            <a:r>
              <a:rPr lang="es-ES_tradnl" sz="2000" dirty="0" err="1"/>
              <a:t>AbcdE</a:t>
            </a:r>
            <a:r>
              <a:rPr lang="es-ES_tradnl" sz="2000" dirty="0"/>
              <a:t>”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b="1" dirty="0"/>
              <a:t>Pregunta: ¿Cuántas operaciones debo hacer?</a:t>
            </a:r>
          </a:p>
        </p:txBody>
      </p:sp>
    </p:spTree>
    <p:extLst>
      <p:ext uri="{BB962C8B-B14F-4D97-AF65-F5344CB8AC3E}">
        <p14:creationId xmlns:p14="http://schemas.microsoft.com/office/powerpoint/2010/main" val="3851538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C146-AF9B-4640-9B87-95909664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Idea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F57A2-1D3B-8342-AF44-1FC7234D3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ES_tradnl" sz="3500" b="1" dirty="0"/>
              <a:t>Considerar siempre el PEOR caso. </a:t>
            </a:r>
          </a:p>
          <a:p>
            <a:pPr marL="0" indent="0" algn="just">
              <a:buNone/>
            </a:pPr>
            <a:endParaRPr lang="es-ES_tradnl" sz="2400" dirty="0"/>
          </a:p>
          <a:p>
            <a:pPr marL="0" indent="0" algn="just">
              <a:buNone/>
            </a:pPr>
            <a:endParaRPr lang="es-ES_tradnl" sz="2400" dirty="0"/>
          </a:p>
          <a:p>
            <a:pPr marL="0" indent="0" algn="just">
              <a:buNone/>
            </a:pPr>
            <a:r>
              <a:rPr lang="es-ES_tradnl" sz="2400" dirty="0"/>
              <a:t>Nuestros algoritmos deben ser capaces de ejecutarse en el límite de tiempo incluso cuando se enfrentan al </a:t>
            </a:r>
            <a:r>
              <a:rPr lang="es-ES_tradnl" sz="2400" b="1" dirty="0"/>
              <a:t>peor caso </a:t>
            </a:r>
            <a:r>
              <a:rPr lang="es-ES_tradnl" sz="2400" dirty="0"/>
              <a:t>de entrada posible.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82AB263F-D555-403A-B6F7-50292B82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0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5E55-25D7-734D-8731-87B52C64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Notación</a:t>
            </a:r>
            <a:r>
              <a:rPr lang="en-US" dirty="0"/>
              <a:t> 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18ABB-6265-2F48-990C-999C2C0B9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Nos </a:t>
                </a:r>
                <a:r>
                  <a:rPr lang="en-US" sz="2400" dirty="0" err="1"/>
                  <a:t>ayuda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estudiar</a:t>
                </a:r>
                <a:r>
                  <a:rPr lang="en-US" sz="2400" dirty="0"/>
                  <a:t> el </a:t>
                </a:r>
                <a:r>
                  <a:rPr lang="en-US" sz="2400" dirty="0" err="1"/>
                  <a:t>crecimiento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asintótico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funciones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Nos </a:t>
                </a:r>
                <a:r>
                  <a:rPr lang="en-US" sz="2400" dirty="0" err="1"/>
                  <a:t>permite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hablar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únicamente</a:t>
                </a:r>
                <a:r>
                  <a:rPr lang="en-US" sz="2400" dirty="0"/>
                  <a:t> de un </a:t>
                </a:r>
                <a:r>
                  <a:rPr lang="en-US" sz="2400" dirty="0" err="1"/>
                  <a:t>límite</a:t>
                </a:r>
                <a:r>
                  <a:rPr lang="en-US" sz="2400" dirty="0"/>
                  <a:t> superior.</a:t>
                </a:r>
              </a:p>
              <a:p>
                <a:r>
                  <a:rPr lang="en-US" sz="2400" dirty="0"/>
                  <a:t>Al </a:t>
                </a:r>
                <a:r>
                  <a:rPr lang="en-US" sz="2400" dirty="0" err="1"/>
                  <a:t>diseñar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algoritmos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dadas</a:t>
                </a:r>
                <a:r>
                  <a:rPr lang="en-US" sz="2400" dirty="0"/>
                  <a:t> dos </a:t>
                </a:r>
                <a:r>
                  <a:rPr lang="en-US" sz="2400" dirty="0" err="1"/>
                  <a:t>funciones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y </a:t>
                </a:r>
                <a14:m>
                  <m:oMath xmlns:m="http://schemas.openxmlformats.org/officeDocument/2006/math">
                    <m:r>
                      <a:rPr lang="es-ES" sz="2400" b="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importante</a:t>
                </a:r>
                <a:r>
                  <a:rPr lang="en-US" sz="2400" dirty="0"/>
                  <a:t> saber </a:t>
                </a:r>
                <a:r>
                  <a:rPr lang="en-US" sz="2400" dirty="0" err="1"/>
                  <a:t>cuál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eventualmente</a:t>
                </a:r>
                <a:r>
                  <a:rPr lang="en-US" sz="2400" dirty="0"/>
                  <a:t> </a:t>
                </a:r>
                <a:r>
                  <a:rPr lang="en-US" sz="2400" i="1" dirty="0" err="1"/>
                  <a:t>ganará</a:t>
                </a:r>
                <a:r>
                  <a:rPr lang="en-US" sz="2400" i="1" dirty="0"/>
                  <a:t>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decir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si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ejemplo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 o </a:t>
                </a:r>
                <a14:m>
                  <m:oMath xmlns:m="http://schemas.openxmlformats.org/officeDocument/2006/math">
                    <m:r>
                      <a:rPr lang="es-ES" sz="2400" b="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24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 a </a:t>
                </a:r>
                <a:r>
                  <a:rPr lang="en-US" sz="2400" dirty="0" err="1"/>
                  <a:t>partir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algún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y </a:t>
                </a:r>
                <a:r>
                  <a:rPr lang="en-US" sz="2400" dirty="0" err="1"/>
                  <a:t>por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cuánto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18ABB-6265-2F48-990C-999C2C0B9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978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C71B4E75-EBD0-4C95-A58A-15591DD2F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2425</Words>
  <Application>Microsoft Macintosh PowerPoint</Application>
  <PresentationFormat>Widescreen</PresentationFormat>
  <Paragraphs>419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Introducción a la programación competitiva</vt:lpstr>
      <vt:lpstr>Sesión 2:   Complejidad temporal, estructuras de datos comunes en C++ y Teoría de números</vt:lpstr>
      <vt:lpstr>Sesión 2 - Temario</vt:lpstr>
      <vt:lpstr>Inscripciones a la eliminatoria del ACM ICPC 2019</vt:lpstr>
      <vt:lpstr>Complejidad temporal</vt:lpstr>
      <vt:lpstr>Complejidad temporal</vt:lpstr>
      <vt:lpstr>Ejemplo de problema</vt:lpstr>
      <vt:lpstr>Idea clave</vt:lpstr>
      <vt:lpstr>Notación Big O</vt:lpstr>
      <vt:lpstr>Notación Big O</vt:lpstr>
      <vt:lpstr>Notación Big O - Ejemplo</vt:lpstr>
      <vt:lpstr>Notación Big O - Ejemplo</vt:lpstr>
      <vt:lpstr>Notación Big O – Sobre n_0 y C</vt:lpstr>
      <vt:lpstr>Comparando distintas complejidades</vt:lpstr>
      <vt:lpstr>Comparando distintas complejidades</vt:lpstr>
      <vt:lpstr>Trivia</vt:lpstr>
      <vt:lpstr>Regla #1</vt:lpstr>
      <vt:lpstr>Problema de la OMI 2015</vt:lpstr>
      <vt:lpstr>Problema de la OMI 2015</vt:lpstr>
      <vt:lpstr>Problema de la OMI 2015</vt:lpstr>
      <vt:lpstr>Problema de la OMI 2015</vt:lpstr>
      <vt:lpstr>Problema de la OMI 2015</vt:lpstr>
      <vt:lpstr>Estructuras de datos comunes en C++</vt:lpstr>
      <vt:lpstr>Vector</vt:lpstr>
      <vt:lpstr>Set</vt:lpstr>
      <vt:lpstr>Map</vt:lpstr>
      <vt:lpstr>C++ Reference</vt:lpstr>
      <vt:lpstr>Ejemplo de problema</vt:lpstr>
      <vt:lpstr>Teoría de Números</vt:lpstr>
      <vt:lpstr>Teoría de números – Números primos</vt:lpstr>
      <vt:lpstr>Teoría de números – Números primos</vt:lpstr>
      <vt:lpstr>Teoría de números – Números primos</vt:lpstr>
      <vt:lpstr>Teoría de números – Números primos</vt:lpstr>
      <vt:lpstr>Teoría de números – Factorización canónica</vt:lpstr>
      <vt:lpstr>Teoría de números – Factorización canónica</vt:lpstr>
      <vt:lpstr>Teoría de números – Factorización canónica</vt:lpstr>
      <vt:lpstr>Teoría de números – Factorización canónica</vt:lpstr>
      <vt:lpstr>Teoría de números – Divisibilidad</vt:lpstr>
      <vt:lpstr>Teoría de números – Factorización canónica</vt:lpstr>
      <vt:lpstr>Teoría de números – Números primos</vt:lpstr>
      <vt:lpstr>Teoría de números – Números primos</vt:lpstr>
      <vt:lpstr>Teoría de números – Criba de Eratóstenes</vt:lpstr>
      <vt:lpstr>Teoría de números – Criba de Eratóstenes</vt:lpstr>
      <vt:lpstr>Teoría de números – GCD y lcm</vt:lpstr>
      <vt:lpstr>Teoría de números – GCD</vt:lpstr>
      <vt:lpstr>Teoría de números – GCD</vt:lpstr>
      <vt:lpstr>Teoría de números – GCD</vt:lpstr>
      <vt:lpstr>Teoría de números – lcm</vt:lpstr>
      <vt:lpstr>Teoría de números – lcm</vt:lpstr>
      <vt:lpstr>Ejemplo de problema – ACM ICPC 2015</vt:lpstr>
      <vt:lpstr>Ejemplo de problema – ACM ICPC 2015</vt:lpstr>
      <vt:lpstr>Ejemplo de problema – ACM ICPC 2015</vt:lpstr>
      <vt:lpstr>Ejemplo de problema – ACM ICPC 2015</vt:lpstr>
      <vt:lpstr>Ejemplo de problema – ACM ICPC 2015</vt:lpstr>
      <vt:lpstr>Ejemplo de problema – ACM ICPC 2015</vt:lpstr>
      <vt:lpstr>Ejemplo de problema – ACM ICPC 2015</vt:lpstr>
      <vt:lpstr>Concurso #2 en VJudge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programación competitiva</dc:title>
  <dc:creator>Salvador Orozco Villalever</dc:creator>
  <cp:lastModifiedBy>Salvador Orozco Villalever</cp:lastModifiedBy>
  <cp:revision>3</cp:revision>
  <dcterms:created xsi:type="dcterms:W3CDTF">2019-03-20T14:39:10Z</dcterms:created>
  <dcterms:modified xsi:type="dcterms:W3CDTF">2019-03-20T19:30:50Z</dcterms:modified>
</cp:coreProperties>
</file>